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Lst>
  <p:notesMasterIdLst>
    <p:notesMasterId r:id="rId27"/>
  </p:notesMasterIdLst>
  <p:handoutMasterIdLst>
    <p:handoutMasterId r:id="rId28"/>
  </p:handoutMasterIdLst>
  <p:sldIdLst>
    <p:sldId id="256" r:id="rId2"/>
    <p:sldId id="276" r:id="rId3"/>
    <p:sldId id="315" r:id="rId4"/>
    <p:sldId id="312" r:id="rId5"/>
    <p:sldId id="285" r:id="rId6"/>
    <p:sldId id="279" r:id="rId7"/>
    <p:sldId id="281" r:id="rId8"/>
    <p:sldId id="316" r:id="rId9"/>
    <p:sldId id="298" r:id="rId10"/>
    <p:sldId id="299" r:id="rId11"/>
    <p:sldId id="311" r:id="rId12"/>
    <p:sldId id="302" r:id="rId13"/>
    <p:sldId id="290" r:id="rId14"/>
    <p:sldId id="264" r:id="rId15"/>
    <p:sldId id="310" r:id="rId16"/>
    <p:sldId id="322" r:id="rId17"/>
    <p:sldId id="307" r:id="rId18"/>
    <p:sldId id="313" r:id="rId19"/>
    <p:sldId id="319" r:id="rId20"/>
    <p:sldId id="320" r:id="rId21"/>
    <p:sldId id="321" r:id="rId22"/>
    <p:sldId id="318" r:id="rId23"/>
    <p:sldId id="275" r:id="rId24"/>
    <p:sldId id="314" r:id="rId25"/>
    <p:sldId id="317" r:id="rId26"/>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21"/>
    <p:restoredTop sz="92359" autoAdjust="0"/>
  </p:normalViewPr>
  <p:slideViewPr>
    <p:cSldViewPr snapToGrid="0" snapToObjects="1">
      <p:cViewPr varScale="1">
        <p:scale>
          <a:sx n="96" d="100"/>
          <a:sy n="96" d="100"/>
        </p:scale>
        <p:origin x="2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AAC84-4FA4-8A4D-A26E-A9016022F548}"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84B860E4-E703-4C4A-9569-755F820AA0E5}">
      <dgm:prSet phldrT="[Text]"/>
      <dgm:spPr/>
      <dgm:t>
        <a:bodyPr/>
        <a:lstStyle/>
        <a:p>
          <a:r>
            <a:rPr lang="en-US" dirty="0" smtClean="0"/>
            <a:t>Immigrant</a:t>
          </a:r>
        </a:p>
        <a:p>
          <a:r>
            <a:rPr lang="en-US" dirty="0" smtClean="0"/>
            <a:t>Experience</a:t>
          </a:r>
          <a:endParaRPr lang="en-US" dirty="0"/>
        </a:p>
      </dgm:t>
    </dgm:pt>
    <dgm:pt modelId="{D4F38ACB-B974-0443-BE70-FC1CC5C1B058}" type="parTrans" cxnId="{8A92B85B-5DE0-5B4B-B5FB-A097C47EC3CC}">
      <dgm:prSet/>
      <dgm:spPr/>
      <dgm:t>
        <a:bodyPr/>
        <a:lstStyle/>
        <a:p>
          <a:endParaRPr lang="en-US"/>
        </a:p>
      </dgm:t>
    </dgm:pt>
    <dgm:pt modelId="{822BA815-2BC0-3041-A4BF-F2BF09E0CE12}" type="sibTrans" cxnId="{8A92B85B-5DE0-5B4B-B5FB-A097C47EC3CC}">
      <dgm:prSet/>
      <dgm:spPr/>
      <dgm:t>
        <a:bodyPr/>
        <a:lstStyle/>
        <a:p>
          <a:endParaRPr lang="en-US"/>
        </a:p>
      </dgm:t>
    </dgm:pt>
    <dgm:pt modelId="{767941C8-86F0-2648-BF17-80A6F113C8D9}">
      <dgm:prSet phldrT="[Text]"/>
      <dgm:spPr/>
      <dgm:t>
        <a:bodyPr/>
        <a:lstStyle/>
        <a:p>
          <a:r>
            <a:rPr lang="en-US" dirty="0" smtClean="0"/>
            <a:t>Undocumented</a:t>
          </a:r>
          <a:endParaRPr lang="en-US" dirty="0"/>
        </a:p>
      </dgm:t>
    </dgm:pt>
    <dgm:pt modelId="{9FA4EA9D-304E-1C4D-B39A-89994B3056F8}" type="parTrans" cxnId="{9734A8B3-D913-2340-A1AF-E9998A6B5E60}">
      <dgm:prSet/>
      <dgm:spPr/>
      <dgm:t>
        <a:bodyPr/>
        <a:lstStyle/>
        <a:p>
          <a:endParaRPr lang="en-US"/>
        </a:p>
      </dgm:t>
    </dgm:pt>
    <dgm:pt modelId="{DDFA34D3-686A-3845-9847-B3F6FE8A5BD8}" type="sibTrans" cxnId="{9734A8B3-D913-2340-A1AF-E9998A6B5E60}">
      <dgm:prSet/>
      <dgm:spPr/>
      <dgm:t>
        <a:bodyPr/>
        <a:lstStyle/>
        <a:p>
          <a:endParaRPr lang="en-US"/>
        </a:p>
      </dgm:t>
    </dgm:pt>
    <dgm:pt modelId="{F7D7A4F9-7EEB-7B4A-B64C-4EE7D6775690}">
      <dgm:prSet phldrT="[Text]"/>
      <dgm:spPr/>
      <dgm:t>
        <a:bodyPr/>
        <a:lstStyle/>
        <a:p>
          <a:r>
            <a:rPr lang="en-US" dirty="0" smtClean="0"/>
            <a:t>Refugee/</a:t>
          </a:r>
          <a:r>
            <a:rPr lang="en-US" dirty="0" err="1" smtClean="0"/>
            <a:t>Asylee</a:t>
          </a:r>
          <a:endParaRPr lang="en-US" dirty="0"/>
        </a:p>
      </dgm:t>
    </dgm:pt>
    <dgm:pt modelId="{E7FE101F-2C2C-0F4F-B020-842EEBDD1F1C}" type="parTrans" cxnId="{E6C2B23D-8E81-6745-A97C-5693BF9D6E45}">
      <dgm:prSet/>
      <dgm:spPr/>
      <dgm:t>
        <a:bodyPr/>
        <a:lstStyle/>
        <a:p>
          <a:endParaRPr lang="en-US"/>
        </a:p>
      </dgm:t>
    </dgm:pt>
    <dgm:pt modelId="{62B5253C-D880-964F-A619-D26869F6C99A}" type="sibTrans" cxnId="{E6C2B23D-8E81-6745-A97C-5693BF9D6E45}">
      <dgm:prSet/>
      <dgm:spPr/>
      <dgm:t>
        <a:bodyPr/>
        <a:lstStyle/>
        <a:p>
          <a:endParaRPr lang="en-US"/>
        </a:p>
      </dgm:t>
    </dgm:pt>
    <dgm:pt modelId="{339189B5-BCDD-4641-AB5D-F585F3AF72C0}">
      <dgm:prSet phldrT="[Text]"/>
      <dgm:spPr/>
      <dgm:t>
        <a:bodyPr/>
        <a:lstStyle/>
        <a:p>
          <a:r>
            <a:rPr lang="en-US" dirty="0" smtClean="0"/>
            <a:t>Visa holder</a:t>
          </a:r>
          <a:endParaRPr lang="en-US" dirty="0"/>
        </a:p>
      </dgm:t>
    </dgm:pt>
    <dgm:pt modelId="{A0211E74-78A3-B74B-B808-257A423CC1EC}" type="parTrans" cxnId="{BA97F2CB-5CF7-A149-8EA0-4AAA9B3D0F2D}">
      <dgm:prSet/>
      <dgm:spPr/>
      <dgm:t>
        <a:bodyPr/>
        <a:lstStyle/>
        <a:p>
          <a:endParaRPr lang="en-US"/>
        </a:p>
      </dgm:t>
    </dgm:pt>
    <dgm:pt modelId="{0CDAF49E-D386-2E46-BADA-8C7D3F365440}" type="sibTrans" cxnId="{BA97F2CB-5CF7-A149-8EA0-4AAA9B3D0F2D}">
      <dgm:prSet/>
      <dgm:spPr/>
      <dgm:t>
        <a:bodyPr/>
        <a:lstStyle/>
        <a:p>
          <a:endParaRPr lang="en-US"/>
        </a:p>
      </dgm:t>
    </dgm:pt>
    <dgm:pt modelId="{2FB97413-7E61-B840-9782-1C7F44F01F50}">
      <dgm:prSet phldrT="[Text]"/>
      <dgm:spPr/>
      <dgm:t>
        <a:bodyPr/>
        <a:lstStyle/>
        <a:p>
          <a:r>
            <a:rPr lang="en-US" dirty="0" smtClean="0"/>
            <a:t>LPR</a:t>
          </a:r>
          <a:endParaRPr lang="en-US" dirty="0"/>
        </a:p>
      </dgm:t>
    </dgm:pt>
    <dgm:pt modelId="{58B0FCBF-31EF-5049-975A-CFC530ACC4CB}" type="parTrans" cxnId="{27884ABF-D587-6146-BE3E-52088AF18ED5}">
      <dgm:prSet/>
      <dgm:spPr/>
      <dgm:t>
        <a:bodyPr/>
        <a:lstStyle/>
        <a:p>
          <a:endParaRPr lang="en-US"/>
        </a:p>
      </dgm:t>
    </dgm:pt>
    <dgm:pt modelId="{DBB86143-AAB7-BD41-9FE6-FEB65957C397}" type="sibTrans" cxnId="{27884ABF-D587-6146-BE3E-52088AF18ED5}">
      <dgm:prSet/>
      <dgm:spPr/>
      <dgm:t>
        <a:bodyPr/>
        <a:lstStyle/>
        <a:p>
          <a:endParaRPr lang="en-US"/>
        </a:p>
      </dgm:t>
    </dgm:pt>
    <dgm:pt modelId="{49AA2800-4EF7-844B-B451-2C38F2C3B890}">
      <dgm:prSet/>
      <dgm:spPr/>
      <dgm:t>
        <a:bodyPr/>
        <a:lstStyle/>
        <a:p>
          <a:r>
            <a:rPr lang="en-US" dirty="0" err="1" smtClean="0"/>
            <a:t>DACAmented</a:t>
          </a:r>
          <a:endParaRPr lang="en-US" dirty="0"/>
        </a:p>
      </dgm:t>
    </dgm:pt>
    <dgm:pt modelId="{04BD8950-226F-E142-8D1A-78BB6D7F3391}" type="parTrans" cxnId="{0DB27FEC-B00D-3442-9F45-C357B726B424}">
      <dgm:prSet/>
      <dgm:spPr/>
      <dgm:t>
        <a:bodyPr/>
        <a:lstStyle/>
        <a:p>
          <a:endParaRPr lang="en-US"/>
        </a:p>
      </dgm:t>
    </dgm:pt>
    <dgm:pt modelId="{04B3C99A-7C94-164E-9342-0E805BE970A9}" type="sibTrans" cxnId="{0DB27FEC-B00D-3442-9F45-C357B726B424}">
      <dgm:prSet/>
      <dgm:spPr/>
      <dgm:t>
        <a:bodyPr/>
        <a:lstStyle/>
        <a:p>
          <a:endParaRPr lang="en-US"/>
        </a:p>
      </dgm:t>
    </dgm:pt>
    <dgm:pt modelId="{D1A558C2-E6E1-914F-8AD1-6E2ADBFD823D}">
      <dgm:prSet/>
      <dgm:spPr/>
      <dgm:t>
        <a:bodyPr/>
        <a:lstStyle/>
        <a:p>
          <a:r>
            <a:rPr lang="en-US" dirty="0" smtClean="0"/>
            <a:t>Mixed status family</a:t>
          </a:r>
          <a:endParaRPr lang="en-US" dirty="0"/>
        </a:p>
      </dgm:t>
    </dgm:pt>
    <dgm:pt modelId="{0240ED25-CA25-554D-A24D-CFC6AEB29140}" type="parTrans" cxnId="{A4820267-307B-AA4A-A65E-5FD1C1425D05}">
      <dgm:prSet/>
      <dgm:spPr/>
      <dgm:t>
        <a:bodyPr/>
        <a:lstStyle/>
        <a:p>
          <a:endParaRPr lang="en-US"/>
        </a:p>
      </dgm:t>
    </dgm:pt>
    <dgm:pt modelId="{B00ECD68-C801-3144-9B38-1780B17E4E20}" type="sibTrans" cxnId="{A4820267-307B-AA4A-A65E-5FD1C1425D05}">
      <dgm:prSet/>
      <dgm:spPr/>
      <dgm:t>
        <a:bodyPr/>
        <a:lstStyle/>
        <a:p>
          <a:endParaRPr lang="en-US"/>
        </a:p>
      </dgm:t>
    </dgm:pt>
    <dgm:pt modelId="{45964CCF-50E3-8D47-87F8-F8189B5B3DA9}">
      <dgm:prSet/>
      <dgm:spPr/>
      <dgm:t>
        <a:bodyPr/>
        <a:lstStyle/>
        <a:p>
          <a:r>
            <a:rPr lang="en-US" dirty="0" smtClean="0"/>
            <a:t>Formerly undocumented</a:t>
          </a:r>
          <a:endParaRPr lang="en-US" dirty="0"/>
        </a:p>
      </dgm:t>
    </dgm:pt>
    <dgm:pt modelId="{5FD591A8-761D-EE4F-8401-DD38512ACAAE}" type="parTrans" cxnId="{07881335-1A68-E444-ACD4-0D988DDA492D}">
      <dgm:prSet/>
      <dgm:spPr/>
      <dgm:t>
        <a:bodyPr/>
        <a:lstStyle/>
        <a:p>
          <a:endParaRPr lang="en-US"/>
        </a:p>
      </dgm:t>
    </dgm:pt>
    <dgm:pt modelId="{DA2CF1BE-DCFE-394B-9E70-80217533BAFF}" type="sibTrans" cxnId="{07881335-1A68-E444-ACD4-0D988DDA492D}">
      <dgm:prSet/>
      <dgm:spPr/>
      <dgm:t>
        <a:bodyPr/>
        <a:lstStyle/>
        <a:p>
          <a:endParaRPr lang="en-US"/>
        </a:p>
      </dgm:t>
    </dgm:pt>
    <dgm:pt modelId="{22C3BC7B-5857-9146-9A28-0836ABAE2AEE}" type="pres">
      <dgm:prSet presAssocID="{BD6AAC84-4FA4-8A4D-A26E-A9016022F548}" presName="cycle" presStyleCnt="0">
        <dgm:presLayoutVars>
          <dgm:chMax val="1"/>
          <dgm:dir/>
          <dgm:animLvl val="ctr"/>
          <dgm:resizeHandles val="exact"/>
        </dgm:presLayoutVars>
      </dgm:prSet>
      <dgm:spPr/>
      <dgm:t>
        <a:bodyPr/>
        <a:lstStyle/>
        <a:p>
          <a:endParaRPr lang="en-US"/>
        </a:p>
      </dgm:t>
    </dgm:pt>
    <dgm:pt modelId="{AA6C6C9F-C59B-2F43-B0DE-0BD194740849}" type="pres">
      <dgm:prSet presAssocID="{84B860E4-E703-4C4A-9569-755F820AA0E5}" presName="centerShape" presStyleLbl="node0" presStyleIdx="0" presStyleCnt="1"/>
      <dgm:spPr/>
      <dgm:t>
        <a:bodyPr/>
        <a:lstStyle/>
        <a:p>
          <a:endParaRPr lang="en-US"/>
        </a:p>
      </dgm:t>
    </dgm:pt>
    <dgm:pt modelId="{A111DA18-B886-E64B-8FB2-D707D90EE1C1}" type="pres">
      <dgm:prSet presAssocID="{9FA4EA9D-304E-1C4D-B39A-89994B3056F8}" presName="parTrans" presStyleLbl="bgSibTrans2D1" presStyleIdx="0" presStyleCnt="7"/>
      <dgm:spPr/>
      <dgm:t>
        <a:bodyPr/>
        <a:lstStyle/>
        <a:p>
          <a:endParaRPr lang="en-US"/>
        </a:p>
      </dgm:t>
    </dgm:pt>
    <dgm:pt modelId="{F8ECE7A7-6E77-3543-A61A-42D7836C1428}" type="pres">
      <dgm:prSet presAssocID="{767941C8-86F0-2648-BF17-80A6F113C8D9}" presName="node" presStyleLbl="node1" presStyleIdx="0" presStyleCnt="7">
        <dgm:presLayoutVars>
          <dgm:bulletEnabled val="1"/>
        </dgm:presLayoutVars>
      </dgm:prSet>
      <dgm:spPr/>
      <dgm:t>
        <a:bodyPr/>
        <a:lstStyle/>
        <a:p>
          <a:endParaRPr lang="en-US"/>
        </a:p>
      </dgm:t>
    </dgm:pt>
    <dgm:pt modelId="{C2E314AF-BEFB-204C-81C7-CD7053EC9AC0}" type="pres">
      <dgm:prSet presAssocID="{E7FE101F-2C2C-0F4F-B020-842EEBDD1F1C}" presName="parTrans" presStyleLbl="bgSibTrans2D1" presStyleIdx="1" presStyleCnt="7"/>
      <dgm:spPr/>
      <dgm:t>
        <a:bodyPr/>
        <a:lstStyle/>
        <a:p>
          <a:endParaRPr lang="en-US"/>
        </a:p>
      </dgm:t>
    </dgm:pt>
    <dgm:pt modelId="{C86CF70E-2510-B14F-9826-18C65B011556}" type="pres">
      <dgm:prSet presAssocID="{F7D7A4F9-7EEB-7B4A-B64C-4EE7D6775690}" presName="node" presStyleLbl="node1" presStyleIdx="1" presStyleCnt="7">
        <dgm:presLayoutVars>
          <dgm:bulletEnabled val="1"/>
        </dgm:presLayoutVars>
      </dgm:prSet>
      <dgm:spPr/>
      <dgm:t>
        <a:bodyPr/>
        <a:lstStyle/>
        <a:p>
          <a:endParaRPr lang="en-US"/>
        </a:p>
      </dgm:t>
    </dgm:pt>
    <dgm:pt modelId="{D7D9E06F-3875-3D4B-9EB4-E39F21E1C34C}" type="pres">
      <dgm:prSet presAssocID="{A0211E74-78A3-B74B-B808-257A423CC1EC}" presName="parTrans" presStyleLbl="bgSibTrans2D1" presStyleIdx="2" presStyleCnt="7"/>
      <dgm:spPr/>
      <dgm:t>
        <a:bodyPr/>
        <a:lstStyle/>
        <a:p>
          <a:endParaRPr lang="en-US"/>
        </a:p>
      </dgm:t>
    </dgm:pt>
    <dgm:pt modelId="{23856496-734C-EB4D-A6EA-7C149C1DD5EE}" type="pres">
      <dgm:prSet presAssocID="{339189B5-BCDD-4641-AB5D-F585F3AF72C0}" presName="node" presStyleLbl="node1" presStyleIdx="2" presStyleCnt="7">
        <dgm:presLayoutVars>
          <dgm:bulletEnabled val="1"/>
        </dgm:presLayoutVars>
      </dgm:prSet>
      <dgm:spPr/>
      <dgm:t>
        <a:bodyPr/>
        <a:lstStyle/>
        <a:p>
          <a:endParaRPr lang="en-US"/>
        </a:p>
      </dgm:t>
    </dgm:pt>
    <dgm:pt modelId="{67C06CA6-C9A4-B141-B74E-A638D6604105}" type="pres">
      <dgm:prSet presAssocID="{58B0FCBF-31EF-5049-975A-CFC530ACC4CB}" presName="parTrans" presStyleLbl="bgSibTrans2D1" presStyleIdx="3" presStyleCnt="7"/>
      <dgm:spPr/>
      <dgm:t>
        <a:bodyPr/>
        <a:lstStyle/>
        <a:p>
          <a:endParaRPr lang="en-US"/>
        </a:p>
      </dgm:t>
    </dgm:pt>
    <dgm:pt modelId="{C7A2E641-4702-EB4A-BAEE-FAA8E5CF0826}" type="pres">
      <dgm:prSet presAssocID="{2FB97413-7E61-B840-9782-1C7F44F01F50}" presName="node" presStyleLbl="node1" presStyleIdx="3" presStyleCnt="7">
        <dgm:presLayoutVars>
          <dgm:bulletEnabled val="1"/>
        </dgm:presLayoutVars>
      </dgm:prSet>
      <dgm:spPr/>
      <dgm:t>
        <a:bodyPr/>
        <a:lstStyle/>
        <a:p>
          <a:endParaRPr lang="en-US"/>
        </a:p>
      </dgm:t>
    </dgm:pt>
    <dgm:pt modelId="{DDF91097-5518-BD4A-A18A-8B04DF9554BC}" type="pres">
      <dgm:prSet presAssocID="{04BD8950-226F-E142-8D1A-78BB6D7F3391}" presName="parTrans" presStyleLbl="bgSibTrans2D1" presStyleIdx="4" presStyleCnt="7"/>
      <dgm:spPr/>
      <dgm:t>
        <a:bodyPr/>
        <a:lstStyle/>
        <a:p>
          <a:endParaRPr lang="en-US"/>
        </a:p>
      </dgm:t>
    </dgm:pt>
    <dgm:pt modelId="{E211B9D2-9AA1-8845-899A-7EA3F1A64269}" type="pres">
      <dgm:prSet presAssocID="{49AA2800-4EF7-844B-B451-2C38F2C3B890}" presName="node" presStyleLbl="node1" presStyleIdx="4" presStyleCnt="7">
        <dgm:presLayoutVars>
          <dgm:bulletEnabled val="1"/>
        </dgm:presLayoutVars>
      </dgm:prSet>
      <dgm:spPr/>
      <dgm:t>
        <a:bodyPr/>
        <a:lstStyle/>
        <a:p>
          <a:endParaRPr lang="en-US"/>
        </a:p>
      </dgm:t>
    </dgm:pt>
    <dgm:pt modelId="{1FDD906A-3344-8046-AFF2-127DCDB82283}" type="pres">
      <dgm:prSet presAssocID="{0240ED25-CA25-554D-A24D-CFC6AEB29140}" presName="parTrans" presStyleLbl="bgSibTrans2D1" presStyleIdx="5" presStyleCnt="7"/>
      <dgm:spPr/>
      <dgm:t>
        <a:bodyPr/>
        <a:lstStyle/>
        <a:p>
          <a:endParaRPr lang="en-US"/>
        </a:p>
      </dgm:t>
    </dgm:pt>
    <dgm:pt modelId="{F0A22A31-502F-5E4B-8C3E-3F6BC69899B1}" type="pres">
      <dgm:prSet presAssocID="{D1A558C2-E6E1-914F-8AD1-6E2ADBFD823D}" presName="node" presStyleLbl="node1" presStyleIdx="5" presStyleCnt="7">
        <dgm:presLayoutVars>
          <dgm:bulletEnabled val="1"/>
        </dgm:presLayoutVars>
      </dgm:prSet>
      <dgm:spPr/>
      <dgm:t>
        <a:bodyPr/>
        <a:lstStyle/>
        <a:p>
          <a:endParaRPr lang="en-US"/>
        </a:p>
      </dgm:t>
    </dgm:pt>
    <dgm:pt modelId="{2FA0CA3F-B7D1-104D-B19D-467FEBFD40C7}" type="pres">
      <dgm:prSet presAssocID="{5FD591A8-761D-EE4F-8401-DD38512ACAAE}" presName="parTrans" presStyleLbl="bgSibTrans2D1" presStyleIdx="6" presStyleCnt="7"/>
      <dgm:spPr/>
      <dgm:t>
        <a:bodyPr/>
        <a:lstStyle/>
        <a:p>
          <a:endParaRPr lang="en-US"/>
        </a:p>
      </dgm:t>
    </dgm:pt>
    <dgm:pt modelId="{FCF2D8FE-4A00-FF48-9714-665F0AEF9598}" type="pres">
      <dgm:prSet presAssocID="{45964CCF-50E3-8D47-87F8-F8189B5B3DA9}" presName="node" presStyleLbl="node1" presStyleIdx="6" presStyleCnt="7">
        <dgm:presLayoutVars>
          <dgm:bulletEnabled val="1"/>
        </dgm:presLayoutVars>
      </dgm:prSet>
      <dgm:spPr/>
      <dgm:t>
        <a:bodyPr/>
        <a:lstStyle/>
        <a:p>
          <a:endParaRPr lang="en-US"/>
        </a:p>
      </dgm:t>
    </dgm:pt>
  </dgm:ptLst>
  <dgm:cxnLst>
    <dgm:cxn modelId="{1498444D-B1AF-1342-96FD-43F9119B5E0A}" type="presOf" srcId="{2FB97413-7E61-B840-9782-1C7F44F01F50}" destId="{C7A2E641-4702-EB4A-BAEE-FAA8E5CF0826}" srcOrd="0" destOrd="0" presId="urn:microsoft.com/office/officeart/2005/8/layout/radial4"/>
    <dgm:cxn modelId="{27884ABF-D587-6146-BE3E-52088AF18ED5}" srcId="{84B860E4-E703-4C4A-9569-755F820AA0E5}" destId="{2FB97413-7E61-B840-9782-1C7F44F01F50}" srcOrd="3" destOrd="0" parTransId="{58B0FCBF-31EF-5049-975A-CFC530ACC4CB}" sibTransId="{DBB86143-AAB7-BD41-9FE6-FEB65957C397}"/>
    <dgm:cxn modelId="{A4820267-307B-AA4A-A65E-5FD1C1425D05}" srcId="{84B860E4-E703-4C4A-9569-755F820AA0E5}" destId="{D1A558C2-E6E1-914F-8AD1-6E2ADBFD823D}" srcOrd="5" destOrd="0" parTransId="{0240ED25-CA25-554D-A24D-CFC6AEB29140}" sibTransId="{B00ECD68-C801-3144-9B38-1780B17E4E20}"/>
    <dgm:cxn modelId="{E2FDE3A7-3046-2444-91C1-697B1775A402}" type="presOf" srcId="{49AA2800-4EF7-844B-B451-2C38F2C3B890}" destId="{E211B9D2-9AA1-8845-899A-7EA3F1A64269}" srcOrd="0" destOrd="0" presId="urn:microsoft.com/office/officeart/2005/8/layout/radial4"/>
    <dgm:cxn modelId="{9017B807-4C99-F142-AA5F-634FDD9031A1}" type="presOf" srcId="{45964CCF-50E3-8D47-87F8-F8189B5B3DA9}" destId="{FCF2D8FE-4A00-FF48-9714-665F0AEF9598}" srcOrd="0" destOrd="0" presId="urn:microsoft.com/office/officeart/2005/8/layout/radial4"/>
    <dgm:cxn modelId="{9FCFEBA0-1A8E-084F-94B7-7AC758960FF3}" type="presOf" srcId="{5FD591A8-761D-EE4F-8401-DD38512ACAAE}" destId="{2FA0CA3F-B7D1-104D-B19D-467FEBFD40C7}" srcOrd="0" destOrd="0" presId="urn:microsoft.com/office/officeart/2005/8/layout/radial4"/>
    <dgm:cxn modelId="{1AE5A069-FE42-AA44-98A2-DDD5EDC4B68C}" type="presOf" srcId="{F7D7A4F9-7EEB-7B4A-B64C-4EE7D6775690}" destId="{C86CF70E-2510-B14F-9826-18C65B011556}" srcOrd="0" destOrd="0" presId="urn:microsoft.com/office/officeart/2005/8/layout/radial4"/>
    <dgm:cxn modelId="{F7AA66FE-338E-F643-AEC4-22BD0428E645}" type="presOf" srcId="{9FA4EA9D-304E-1C4D-B39A-89994B3056F8}" destId="{A111DA18-B886-E64B-8FB2-D707D90EE1C1}" srcOrd="0" destOrd="0" presId="urn:microsoft.com/office/officeart/2005/8/layout/radial4"/>
    <dgm:cxn modelId="{E8F2AC20-C14A-9547-A157-0A68630B50B9}" type="presOf" srcId="{767941C8-86F0-2648-BF17-80A6F113C8D9}" destId="{F8ECE7A7-6E77-3543-A61A-42D7836C1428}" srcOrd="0" destOrd="0" presId="urn:microsoft.com/office/officeart/2005/8/layout/radial4"/>
    <dgm:cxn modelId="{0DB27FEC-B00D-3442-9F45-C357B726B424}" srcId="{84B860E4-E703-4C4A-9569-755F820AA0E5}" destId="{49AA2800-4EF7-844B-B451-2C38F2C3B890}" srcOrd="4" destOrd="0" parTransId="{04BD8950-226F-E142-8D1A-78BB6D7F3391}" sibTransId="{04B3C99A-7C94-164E-9342-0E805BE970A9}"/>
    <dgm:cxn modelId="{434B846E-FBEB-F344-8F06-1932184E7AE1}" type="presOf" srcId="{0240ED25-CA25-554D-A24D-CFC6AEB29140}" destId="{1FDD906A-3344-8046-AFF2-127DCDB82283}" srcOrd="0" destOrd="0" presId="urn:microsoft.com/office/officeart/2005/8/layout/radial4"/>
    <dgm:cxn modelId="{56883AB0-E620-9742-83EF-F7916EEF4740}" type="presOf" srcId="{339189B5-BCDD-4641-AB5D-F585F3AF72C0}" destId="{23856496-734C-EB4D-A6EA-7C149C1DD5EE}" srcOrd="0" destOrd="0" presId="urn:microsoft.com/office/officeart/2005/8/layout/radial4"/>
    <dgm:cxn modelId="{8A92B85B-5DE0-5B4B-B5FB-A097C47EC3CC}" srcId="{BD6AAC84-4FA4-8A4D-A26E-A9016022F548}" destId="{84B860E4-E703-4C4A-9569-755F820AA0E5}" srcOrd="0" destOrd="0" parTransId="{D4F38ACB-B974-0443-BE70-FC1CC5C1B058}" sibTransId="{822BA815-2BC0-3041-A4BF-F2BF09E0CE12}"/>
    <dgm:cxn modelId="{FE7B10E6-64AC-D444-80F4-74282FAFDAED}" type="presOf" srcId="{A0211E74-78A3-B74B-B808-257A423CC1EC}" destId="{D7D9E06F-3875-3D4B-9EB4-E39F21E1C34C}" srcOrd="0" destOrd="0" presId="urn:microsoft.com/office/officeart/2005/8/layout/radial4"/>
    <dgm:cxn modelId="{07881335-1A68-E444-ACD4-0D988DDA492D}" srcId="{84B860E4-E703-4C4A-9569-755F820AA0E5}" destId="{45964CCF-50E3-8D47-87F8-F8189B5B3DA9}" srcOrd="6" destOrd="0" parTransId="{5FD591A8-761D-EE4F-8401-DD38512ACAAE}" sibTransId="{DA2CF1BE-DCFE-394B-9E70-80217533BAFF}"/>
    <dgm:cxn modelId="{E6C2B23D-8E81-6745-A97C-5693BF9D6E45}" srcId="{84B860E4-E703-4C4A-9569-755F820AA0E5}" destId="{F7D7A4F9-7EEB-7B4A-B64C-4EE7D6775690}" srcOrd="1" destOrd="0" parTransId="{E7FE101F-2C2C-0F4F-B020-842EEBDD1F1C}" sibTransId="{62B5253C-D880-964F-A619-D26869F6C99A}"/>
    <dgm:cxn modelId="{BA97F2CB-5CF7-A149-8EA0-4AAA9B3D0F2D}" srcId="{84B860E4-E703-4C4A-9569-755F820AA0E5}" destId="{339189B5-BCDD-4641-AB5D-F585F3AF72C0}" srcOrd="2" destOrd="0" parTransId="{A0211E74-78A3-B74B-B808-257A423CC1EC}" sibTransId="{0CDAF49E-D386-2E46-BADA-8C7D3F365440}"/>
    <dgm:cxn modelId="{5D40F8CF-B274-8E4C-B13F-E4A8A683A5EF}" type="presOf" srcId="{BD6AAC84-4FA4-8A4D-A26E-A9016022F548}" destId="{22C3BC7B-5857-9146-9A28-0836ABAE2AEE}" srcOrd="0" destOrd="0" presId="urn:microsoft.com/office/officeart/2005/8/layout/radial4"/>
    <dgm:cxn modelId="{9734A8B3-D913-2340-A1AF-E9998A6B5E60}" srcId="{84B860E4-E703-4C4A-9569-755F820AA0E5}" destId="{767941C8-86F0-2648-BF17-80A6F113C8D9}" srcOrd="0" destOrd="0" parTransId="{9FA4EA9D-304E-1C4D-B39A-89994B3056F8}" sibTransId="{DDFA34D3-686A-3845-9847-B3F6FE8A5BD8}"/>
    <dgm:cxn modelId="{70FB32F8-462A-0D44-A9EE-695CAE199494}" type="presOf" srcId="{D1A558C2-E6E1-914F-8AD1-6E2ADBFD823D}" destId="{F0A22A31-502F-5E4B-8C3E-3F6BC69899B1}" srcOrd="0" destOrd="0" presId="urn:microsoft.com/office/officeart/2005/8/layout/radial4"/>
    <dgm:cxn modelId="{5564EFF8-8494-A542-854B-ECD9315F94C4}" type="presOf" srcId="{58B0FCBF-31EF-5049-975A-CFC530ACC4CB}" destId="{67C06CA6-C9A4-B141-B74E-A638D6604105}" srcOrd="0" destOrd="0" presId="urn:microsoft.com/office/officeart/2005/8/layout/radial4"/>
    <dgm:cxn modelId="{5BEED87A-C5AB-B24C-A3C5-39A273FC70F9}" type="presOf" srcId="{84B860E4-E703-4C4A-9569-755F820AA0E5}" destId="{AA6C6C9F-C59B-2F43-B0DE-0BD194740849}" srcOrd="0" destOrd="0" presId="urn:microsoft.com/office/officeart/2005/8/layout/radial4"/>
    <dgm:cxn modelId="{CC232CE0-5256-6E48-B822-8BC9E15DB6BE}" type="presOf" srcId="{E7FE101F-2C2C-0F4F-B020-842EEBDD1F1C}" destId="{C2E314AF-BEFB-204C-81C7-CD7053EC9AC0}" srcOrd="0" destOrd="0" presId="urn:microsoft.com/office/officeart/2005/8/layout/radial4"/>
    <dgm:cxn modelId="{84AFE168-B56A-F747-BC1E-78574AED45A3}" type="presOf" srcId="{04BD8950-226F-E142-8D1A-78BB6D7F3391}" destId="{DDF91097-5518-BD4A-A18A-8B04DF9554BC}" srcOrd="0" destOrd="0" presId="urn:microsoft.com/office/officeart/2005/8/layout/radial4"/>
    <dgm:cxn modelId="{6D4A005F-AD3E-A247-880D-54AD47089E58}" type="presParOf" srcId="{22C3BC7B-5857-9146-9A28-0836ABAE2AEE}" destId="{AA6C6C9F-C59B-2F43-B0DE-0BD194740849}" srcOrd="0" destOrd="0" presId="urn:microsoft.com/office/officeart/2005/8/layout/radial4"/>
    <dgm:cxn modelId="{26D05741-9EB7-634D-92C4-8355054E1503}" type="presParOf" srcId="{22C3BC7B-5857-9146-9A28-0836ABAE2AEE}" destId="{A111DA18-B886-E64B-8FB2-D707D90EE1C1}" srcOrd="1" destOrd="0" presId="urn:microsoft.com/office/officeart/2005/8/layout/radial4"/>
    <dgm:cxn modelId="{97712809-65F2-144E-92AB-0863BE14D340}" type="presParOf" srcId="{22C3BC7B-5857-9146-9A28-0836ABAE2AEE}" destId="{F8ECE7A7-6E77-3543-A61A-42D7836C1428}" srcOrd="2" destOrd="0" presId="urn:microsoft.com/office/officeart/2005/8/layout/radial4"/>
    <dgm:cxn modelId="{D15AC8A2-0DA4-6346-A83B-5AFA66B62504}" type="presParOf" srcId="{22C3BC7B-5857-9146-9A28-0836ABAE2AEE}" destId="{C2E314AF-BEFB-204C-81C7-CD7053EC9AC0}" srcOrd="3" destOrd="0" presId="urn:microsoft.com/office/officeart/2005/8/layout/radial4"/>
    <dgm:cxn modelId="{9DE25B35-8737-5C46-9B43-1B3A2FF9CD38}" type="presParOf" srcId="{22C3BC7B-5857-9146-9A28-0836ABAE2AEE}" destId="{C86CF70E-2510-B14F-9826-18C65B011556}" srcOrd="4" destOrd="0" presId="urn:microsoft.com/office/officeart/2005/8/layout/radial4"/>
    <dgm:cxn modelId="{7AFF06D6-0D1E-354D-A215-C33137D4E854}" type="presParOf" srcId="{22C3BC7B-5857-9146-9A28-0836ABAE2AEE}" destId="{D7D9E06F-3875-3D4B-9EB4-E39F21E1C34C}" srcOrd="5" destOrd="0" presId="urn:microsoft.com/office/officeart/2005/8/layout/radial4"/>
    <dgm:cxn modelId="{23E447DD-EEE9-564C-AEBF-AE199091ECBA}" type="presParOf" srcId="{22C3BC7B-5857-9146-9A28-0836ABAE2AEE}" destId="{23856496-734C-EB4D-A6EA-7C149C1DD5EE}" srcOrd="6" destOrd="0" presId="urn:microsoft.com/office/officeart/2005/8/layout/radial4"/>
    <dgm:cxn modelId="{C25AE11B-08BA-024C-B0F7-05185F7E76C3}" type="presParOf" srcId="{22C3BC7B-5857-9146-9A28-0836ABAE2AEE}" destId="{67C06CA6-C9A4-B141-B74E-A638D6604105}" srcOrd="7" destOrd="0" presId="urn:microsoft.com/office/officeart/2005/8/layout/radial4"/>
    <dgm:cxn modelId="{F42B4D68-0805-B442-9C00-FC2F73A6836A}" type="presParOf" srcId="{22C3BC7B-5857-9146-9A28-0836ABAE2AEE}" destId="{C7A2E641-4702-EB4A-BAEE-FAA8E5CF0826}" srcOrd="8" destOrd="0" presId="urn:microsoft.com/office/officeart/2005/8/layout/radial4"/>
    <dgm:cxn modelId="{BCF1B481-2AE2-1E49-846B-F41ECF537B91}" type="presParOf" srcId="{22C3BC7B-5857-9146-9A28-0836ABAE2AEE}" destId="{DDF91097-5518-BD4A-A18A-8B04DF9554BC}" srcOrd="9" destOrd="0" presId="urn:microsoft.com/office/officeart/2005/8/layout/radial4"/>
    <dgm:cxn modelId="{3D35EF5F-F7A8-DE41-BC68-99702A167B45}" type="presParOf" srcId="{22C3BC7B-5857-9146-9A28-0836ABAE2AEE}" destId="{E211B9D2-9AA1-8845-899A-7EA3F1A64269}" srcOrd="10" destOrd="0" presId="urn:microsoft.com/office/officeart/2005/8/layout/radial4"/>
    <dgm:cxn modelId="{6120065D-7956-CD4C-9A54-8E7C899C54B2}" type="presParOf" srcId="{22C3BC7B-5857-9146-9A28-0836ABAE2AEE}" destId="{1FDD906A-3344-8046-AFF2-127DCDB82283}" srcOrd="11" destOrd="0" presId="urn:microsoft.com/office/officeart/2005/8/layout/radial4"/>
    <dgm:cxn modelId="{95ED357B-9BF3-E74D-AE4D-B1E2E121A175}" type="presParOf" srcId="{22C3BC7B-5857-9146-9A28-0836ABAE2AEE}" destId="{F0A22A31-502F-5E4B-8C3E-3F6BC69899B1}" srcOrd="12" destOrd="0" presId="urn:microsoft.com/office/officeart/2005/8/layout/radial4"/>
    <dgm:cxn modelId="{F40D7DDC-05B2-2041-8CE0-7B8E5D4A0CEC}" type="presParOf" srcId="{22C3BC7B-5857-9146-9A28-0836ABAE2AEE}" destId="{2FA0CA3F-B7D1-104D-B19D-467FEBFD40C7}" srcOrd="13" destOrd="0" presId="urn:microsoft.com/office/officeart/2005/8/layout/radial4"/>
    <dgm:cxn modelId="{82CC19B6-667C-524E-BC34-0AB7DF0CEFC7}" type="presParOf" srcId="{22C3BC7B-5857-9146-9A28-0836ABAE2AEE}" destId="{FCF2D8FE-4A00-FF48-9714-665F0AEF9598}"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111D9E-7ACF-458C-846D-9AB0764C630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2B6ED0A-9782-475B-B60C-34228F33D1E4}">
      <dgm:prSet/>
      <dgm:spPr/>
      <dgm:t>
        <a:bodyPr/>
        <a:lstStyle/>
        <a:p>
          <a:pPr rtl="0"/>
          <a:r>
            <a:rPr lang="en-US" b="1" i="0" baseline="0" dirty="0" smtClean="0"/>
            <a:t>Eligibility</a:t>
          </a:r>
          <a:endParaRPr lang="en-US" b="1" dirty="0"/>
        </a:p>
      </dgm:t>
    </dgm:pt>
    <dgm:pt modelId="{B92ABC43-3BFF-409C-8465-4CEA96E2EDB0}" type="parTrans" cxnId="{E032235A-E3A0-4772-B9FE-6346BE22B0AB}">
      <dgm:prSet/>
      <dgm:spPr/>
      <dgm:t>
        <a:bodyPr/>
        <a:lstStyle/>
        <a:p>
          <a:endParaRPr lang="en-US"/>
        </a:p>
      </dgm:t>
    </dgm:pt>
    <dgm:pt modelId="{9D01A8CB-F83A-4C99-8040-8B42193D24F8}" type="sibTrans" cxnId="{E032235A-E3A0-4772-B9FE-6346BE22B0AB}">
      <dgm:prSet/>
      <dgm:spPr/>
      <dgm:t>
        <a:bodyPr/>
        <a:lstStyle/>
        <a:p>
          <a:endParaRPr lang="en-US"/>
        </a:p>
      </dgm:t>
    </dgm:pt>
    <dgm:pt modelId="{EC204963-5D1B-4E87-8C5F-198B60E08A53}">
      <dgm:prSet/>
      <dgm:spPr/>
      <dgm:t>
        <a:bodyPr/>
        <a:lstStyle/>
        <a:p>
          <a:pPr rtl="0"/>
          <a:r>
            <a:rPr lang="en-US" b="1" i="0" baseline="0" dirty="0" smtClean="0"/>
            <a:t>Benefits</a:t>
          </a:r>
          <a:endParaRPr lang="en-US" b="1" dirty="0"/>
        </a:p>
      </dgm:t>
    </dgm:pt>
    <dgm:pt modelId="{90B7FD7E-1DED-41B0-BBD0-DD5F6BC06623}" type="parTrans" cxnId="{F0105C6D-6773-4D0A-8C2C-D22E91154E31}">
      <dgm:prSet/>
      <dgm:spPr/>
      <dgm:t>
        <a:bodyPr/>
        <a:lstStyle/>
        <a:p>
          <a:endParaRPr lang="en-US"/>
        </a:p>
      </dgm:t>
    </dgm:pt>
    <dgm:pt modelId="{0B93686C-05C0-4DF9-A4BA-5F72E3584193}" type="sibTrans" cxnId="{F0105C6D-6773-4D0A-8C2C-D22E91154E31}">
      <dgm:prSet/>
      <dgm:spPr/>
      <dgm:t>
        <a:bodyPr/>
        <a:lstStyle/>
        <a:p>
          <a:endParaRPr lang="en-US"/>
        </a:p>
      </dgm:t>
    </dgm:pt>
    <dgm:pt modelId="{656ECAAD-2B32-4943-8E03-73E36926193F}">
      <dgm:prSet custT="1"/>
      <dgm:spPr/>
      <dgm:t>
        <a:bodyPr/>
        <a:lstStyle/>
        <a:p>
          <a:pPr rtl="0"/>
          <a:r>
            <a:rPr lang="en-US" sz="1900" b="0" i="0" baseline="0" dirty="0" smtClean="0"/>
            <a:t>Temporary protection from deportation</a:t>
          </a:r>
          <a:endParaRPr lang="en-US" sz="1900" dirty="0"/>
        </a:p>
      </dgm:t>
    </dgm:pt>
    <dgm:pt modelId="{815A600A-E911-4BCE-9135-0C688C4AA764}" type="parTrans" cxnId="{FA476981-E4AA-4B94-8258-F20F326896C4}">
      <dgm:prSet/>
      <dgm:spPr/>
      <dgm:t>
        <a:bodyPr/>
        <a:lstStyle/>
        <a:p>
          <a:endParaRPr lang="en-US"/>
        </a:p>
      </dgm:t>
    </dgm:pt>
    <dgm:pt modelId="{0E6F81A9-96C5-43BD-9CE5-F0E46CDBF162}" type="sibTrans" cxnId="{FA476981-E4AA-4B94-8258-F20F326896C4}">
      <dgm:prSet/>
      <dgm:spPr/>
      <dgm:t>
        <a:bodyPr/>
        <a:lstStyle/>
        <a:p>
          <a:endParaRPr lang="en-US"/>
        </a:p>
      </dgm:t>
    </dgm:pt>
    <dgm:pt modelId="{DC74A952-E070-488E-9FAA-956D42DCA971}">
      <dgm:prSet custT="1"/>
      <dgm:spPr/>
      <dgm:t>
        <a:bodyPr/>
        <a:lstStyle/>
        <a:p>
          <a:pPr rtl="0"/>
          <a:r>
            <a:rPr lang="en-US" sz="1900" b="0" i="0" baseline="0" dirty="0" smtClean="0"/>
            <a:t>Born after June 15, 1981</a:t>
          </a:r>
          <a:endParaRPr lang="en-US" sz="1900" dirty="0"/>
        </a:p>
      </dgm:t>
    </dgm:pt>
    <dgm:pt modelId="{79C0F40C-5A17-4949-8F4C-961E995ABD08}" type="parTrans" cxnId="{56092F02-7D02-4E39-8AF8-8FB772A4787B}">
      <dgm:prSet/>
      <dgm:spPr/>
      <dgm:t>
        <a:bodyPr/>
        <a:lstStyle/>
        <a:p>
          <a:endParaRPr lang="en-US"/>
        </a:p>
      </dgm:t>
    </dgm:pt>
    <dgm:pt modelId="{02253ED9-BC2A-4CB5-AC4E-1260CC1368F0}" type="sibTrans" cxnId="{56092F02-7D02-4E39-8AF8-8FB772A4787B}">
      <dgm:prSet/>
      <dgm:spPr/>
      <dgm:t>
        <a:bodyPr/>
        <a:lstStyle/>
        <a:p>
          <a:endParaRPr lang="en-US"/>
        </a:p>
      </dgm:t>
    </dgm:pt>
    <dgm:pt modelId="{F2EC96B8-A11D-4ABA-8372-E66753132D72}">
      <dgm:prSet custT="1"/>
      <dgm:spPr/>
      <dgm:t>
        <a:bodyPr/>
        <a:lstStyle/>
        <a:p>
          <a:pPr rtl="0"/>
          <a:r>
            <a:rPr lang="en-US" sz="1900" b="0" i="0" baseline="0" dirty="0" smtClean="0"/>
            <a:t>Qualifying education or military status</a:t>
          </a:r>
          <a:endParaRPr lang="en-US" sz="1900" dirty="0"/>
        </a:p>
      </dgm:t>
    </dgm:pt>
    <dgm:pt modelId="{D1BF8D4B-24EE-4668-AECE-5B9C8B8D1527}" type="parTrans" cxnId="{C30501A9-A97A-4D61-B2AA-A95B1C3B8D79}">
      <dgm:prSet/>
      <dgm:spPr/>
      <dgm:t>
        <a:bodyPr/>
        <a:lstStyle/>
        <a:p>
          <a:endParaRPr lang="en-US"/>
        </a:p>
      </dgm:t>
    </dgm:pt>
    <dgm:pt modelId="{55BB1803-9E22-4ED5-AF40-18EFBB16BD89}" type="sibTrans" cxnId="{C30501A9-A97A-4D61-B2AA-A95B1C3B8D79}">
      <dgm:prSet/>
      <dgm:spPr/>
      <dgm:t>
        <a:bodyPr/>
        <a:lstStyle/>
        <a:p>
          <a:endParaRPr lang="en-US"/>
        </a:p>
      </dgm:t>
    </dgm:pt>
    <dgm:pt modelId="{27F86880-7E98-4345-B243-68A3763EE6A9}">
      <dgm:prSet custT="1"/>
      <dgm:spPr/>
      <dgm:t>
        <a:bodyPr/>
        <a:lstStyle/>
        <a:p>
          <a:pPr rtl="0"/>
          <a:r>
            <a:rPr lang="en-US" sz="1900" b="0" i="0" baseline="0" dirty="0" smtClean="0"/>
            <a:t>Continuous residence since June 15, 2007</a:t>
          </a:r>
          <a:endParaRPr lang="en-US" sz="1900" dirty="0"/>
        </a:p>
      </dgm:t>
    </dgm:pt>
    <dgm:pt modelId="{6068D6FF-FF6C-44C9-8562-604526A6F1F1}" type="parTrans" cxnId="{0D94C187-01AC-49D8-A3AD-6423E8012475}">
      <dgm:prSet/>
      <dgm:spPr/>
      <dgm:t>
        <a:bodyPr/>
        <a:lstStyle/>
        <a:p>
          <a:endParaRPr lang="en-US"/>
        </a:p>
      </dgm:t>
    </dgm:pt>
    <dgm:pt modelId="{3CF381E4-CA17-466F-A136-18869AC5ACA3}" type="sibTrans" cxnId="{0D94C187-01AC-49D8-A3AD-6423E8012475}">
      <dgm:prSet/>
      <dgm:spPr/>
      <dgm:t>
        <a:bodyPr/>
        <a:lstStyle/>
        <a:p>
          <a:endParaRPr lang="en-US"/>
        </a:p>
      </dgm:t>
    </dgm:pt>
    <dgm:pt modelId="{8934537A-F47B-4594-837F-EEECF6D9D27A}">
      <dgm:prSet custT="1"/>
      <dgm:spPr/>
      <dgm:t>
        <a:bodyPr/>
        <a:lstStyle/>
        <a:p>
          <a:pPr rtl="0"/>
          <a:r>
            <a:rPr lang="en-US" sz="1900" b="0" i="0" baseline="0" dirty="0" smtClean="0"/>
            <a:t>No severe criminal history</a:t>
          </a:r>
          <a:endParaRPr lang="en-US" sz="1900" dirty="0"/>
        </a:p>
      </dgm:t>
    </dgm:pt>
    <dgm:pt modelId="{1E7443C4-BE87-4F50-886A-102961439831}" type="parTrans" cxnId="{5C1F8C23-D664-47AC-A904-223FB109961D}">
      <dgm:prSet/>
      <dgm:spPr/>
      <dgm:t>
        <a:bodyPr/>
        <a:lstStyle/>
        <a:p>
          <a:endParaRPr lang="en-US"/>
        </a:p>
      </dgm:t>
    </dgm:pt>
    <dgm:pt modelId="{43EC5BC2-B51E-4AE1-B2D1-A7F85052C4B0}" type="sibTrans" cxnId="{5C1F8C23-D664-47AC-A904-223FB109961D}">
      <dgm:prSet/>
      <dgm:spPr/>
      <dgm:t>
        <a:bodyPr/>
        <a:lstStyle/>
        <a:p>
          <a:endParaRPr lang="en-US"/>
        </a:p>
      </dgm:t>
    </dgm:pt>
    <dgm:pt modelId="{C61ADB09-9F6E-49EA-9D2D-7CDED4AD23DC}">
      <dgm:prSet custT="1"/>
      <dgm:spPr/>
      <dgm:t>
        <a:bodyPr/>
        <a:lstStyle/>
        <a:p>
          <a:pPr rtl="0"/>
          <a:r>
            <a:rPr lang="en-US" sz="1900" b="0" i="0" baseline="0" dirty="0" smtClean="0"/>
            <a:t>Permission to work</a:t>
          </a:r>
          <a:endParaRPr lang="en-US" sz="1900" dirty="0"/>
        </a:p>
      </dgm:t>
    </dgm:pt>
    <dgm:pt modelId="{AA7CB2A0-1408-4D2C-937C-8608663DEBCD}" type="parTrans" cxnId="{213BC038-571D-474C-920C-97B30A123558}">
      <dgm:prSet/>
      <dgm:spPr/>
      <dgm:t>
        <a:bodyPr/>
        <a:lstStyle/>
        <a:p>
          <a:endParaRPr lang="en-US"/>
        </a:p>
      </dgm:t>
    </dgm:pt>
    <dgm:pt modelId="{FB917647-E6EB-4DDE-B955-D426F41790A3}" type="sibTrans" cxnId="{213BC038-571D-474C-920C-97B30A123558}">
      <dgm:prSet/>
      <dgm:spPr/>
      <dgm:t>
        <a:bodyPr/>
        <a:lstStyle/>
        <a:p>
          <a:endParaRPr lang="en-US"/>
        </a:p>
      </dgm:t>
    </dgm:pt>
    <dgm:pt modelId="{798074D5-6330-45C0-8C0A-FE09C87B0FED}">
      <dgm:prSet custT="1"/>
      <dgm:spPr/>
      <dgm:t>
        <a:bodyPr/>
        <a:lstStyle/>
        <a:p>
          <a:pPr rtl="0"/>
          <a:r>
            <a:rPr lang="en-US" sz="1900" b="0" i="0" baseline="0" dirty="0" smtClean="0"/>
            <a:t>Social Security Number</a:t>
          </a:r>
          <a:endParaRPr lang="en-US" sz="1900" dirty="0"/>
        </a:p>
      </dgm:t>
    </dgm:pt>
    <dgm:pt modelId="{43192C22-BC55-4A0C-B355-29A0045D2EC8}" type="parTrans" cxnId="{CE26FAF1-5A0E-4036-A4D3-B1747052ABB6}">
      <dgm:prSet/>
      <dgm:spPr/>
      <dgm:t>
        <a:bodyPr/>
        <a:lstStyle/>
        <a:p>
          <a:endParaRPr lang="en-US"/>
        </a:p>
      </dgm:t>
    </dgm:pt>
    <dgm:pt modelId="{656ADF21-D50D-45E1-B6E8-46634B1CA4F9}" type="sibTrans" cxnId="{CE26FAF1-5A0E-4036-A4D3-B1747052ABB6}">
      <dgm:prSet/>
      <dgm:spPr/>
      <dgm:t>
        <a:bodyPr/>
        <a:lstStyle/>
        <a:p>
          <a:endParaRPr lang="en-US"/>
        </a:p>
      </dgm:t>
    </dgm:pt>
    <dgm:pt modelId="{2571D0DA-9659-4573-85D7-AA919F5D36C1}">
      <dgm:prSet custT="1"/>
      <dgm:spPr/>
      <dgm:t>
        <a:bodyPr/>
        <a:lstStyle/>
        <a:p>
          <a:pPr rtl="0"/>
          <a:r>
            <a:rPr lang="en-US" sz="1900" b="0" i="0" baseline="0" dirty="0" smtClean="0"/>
            <a:t>CA Driver’s License / CA I.D. Card</a:t>
          </a:r>
          <a:endParaRPr lang="en-US" sz="1900" dirty="0"/>
        </a:p>
      </dgm:t>
    </dgm:pt>
    <dgm:pt modelId="{2DC7E248-14CC-4F27-B722-2CFD3D2A0BC6}" type="parTrans" cxnId="{698AACB7-FF12-4ABD-82F0-777769AC9B61}">
      <dgm:prSet/>
      <dgm:spPr/>
      <dgm:t>
        <a:bodyPr/>
        <a:lstStyle/>
        <a:p>
          <a:endParaRPr lang="en-US"/>
        </a:p>
      </dgm:t>
    </dgm:pt>
    <dgm:pt modelId="{08935B19-F655-4859-950C-060917F75A7A}" type="sibTrans" cxnId="{698AACB7-FF12-4ABD-82F0-777769AC9B61}">
      <dgm:prSet/>
      <dgm:spPr/>
      <dgm:t>
        <a:bodyPr/>
        <a:lstStyle/>
        <a:p>
          <a:endParaRPr lang="en-US"/>
        </a:p>
      </dgm:t>
    </dgm:pt>
    <dgm:pt modelId="{23DBE088-28DC-495E-94BA-54F39418E57E}">
      <dgm:prSet custT="1"/>
      <dgm:spPr/>
      <dgm:t>
        <a:bodyPr/>
        <a:lstStyle/>
        <a:p>
          <a:pPr rtl="0"/>
          <a:r>
            <a:rPr lang="en-US" sz="1900" b="0" i="0" baseline="0" dirty="0" err="1" smtClean="0"/>
            <a:t>Medi</a:t>
          </a:r>
          <a:r>
            <a:rPr lang="en-US" sz="1900" b="0" i="0" baseline="0" dirty="0" smtClean="0"/>
            <a:t>-Cal (if</a:t>
          </a:r>
          <a:r>
            <a:rPr lang="en-US" sz="1900" b="0" i="0" dirty="0" smtClean="0"/>
            <a:t> otherwise eligible)</a:t>
          </a:r>
          <a:endParaRPr lang="en-US" sz="1900" dirty="0"/>
        </a:p>
      </dgm:t>
    </dgm:pt>
    <dgm:pt modelId="{B430EB54-C7FA-4E79-9FFF-AD2AA1744C0B}" type="parTrans" cxnId="{9692FD4B-DBC5-4005-9414-160CC021EB68}">
      <dgm:prSet/>
      <dgm:spPr/>
      <dgm:t>
        <a:bodyPr/>
        <a:lstStyle/>
        <a:p>
          <a:endParaRPr lang="en-US"/>
        </a:p>
      </dgm:t>
    </dgm:pt>
    <dgm:pt modelId="{47F5820F-FBDB-4DC3-98E3-2E479DFE0A16}" type="sibTrans" cxnId="{9692FD4B-DBC5-4005-9414-160CC021EB68}">
      <dgm:prSet/>
      <dgm:spPr/>
      <dgm:t>
        <a:bodyPr/>
        <a:lstStyle/>
        <a:p>
          <a:endParaRPr lang="en-US"/>
        </a:p>
      </dgm:t>
    </dgm:pt>
    <dgm:pt modelId="{02C6BFD5-F18C-4B06-8733-5621DF61F5D9}">
      <dgm:prSet custT="1"/>
      <dgm:spPr/>
      <dgm:t>
        <a:bodyPr/>
        <a:lstStyle/>
        <a:p>
          <a:pPr rtl="0"/>
          <a:r>
            <a:rPr lang="en-US" sz="1900" b="0" i="0" baseline="0" dirty="0" smtClean="0"/>
            <a:t>Possible to travel abroad</a:t>
          </a:r>
          <a:endParaRPr lang="en-US" sz="1900" dirty="0"/>
        </a:p>
      </dgm:t>
    </dgm:pt>
    <dgm:pt modelId="{6DCEE528-789B-4CBF-A8D3-37217E01D976}" type="parTrans" cxnId="{8136AA04-B25C-44AA-AC64-D4466762A4DC}">
      <dgm:prSet/>
      <dgm:spPr/>
      <dgm:t>
        <a:bodyPr/>
        <a:lstStyle/>
        <a:p>
          <a:endParaRPr lang="en-US"/>
        </a:p>
      </dgm:t>
    </dgm:pt>
    <dgm:pt modelId="{224D93DD-7652-45EF-969D-23035288BAA8}" type="sibTrans" cxnId="{8136AA04-B25C-44AA-AC64-D4466762A4DC}">
      <dgm:prSet/>
      <dgm:spPr/>
      <dgm:t>
        <a:bodyPr/>
        <a:lstStyle/>
        <a:p>
          <a:endParaRPr lang="en-US"/>
        </a:p>
      </dgm:t>
    </dgm:pt>
    <dgm:pt modelId="{07D86E34-3A5E-4656-8F4D-BE68DC8194B3}">
      <dgm:prSet custT="1"/>
      <dgm:spPr/>
      <dgm:t>
        <a:bodyPr/>
        <a:lstStyle/>
        <a:p>
          <a:pPr rtl="0"/>
          <a:r>
            <a:rPr lang="en-US" sz="1900" b="0" i="0" baseline="0" dirty="0" smtClean="0"/>
            <a:t>Arrival before 16</a:t>
          </a:r>
          <a:r>
            <a:rPr lang="en-US" sz="1900" b="0" i="0" baseline="30000" dirty="0" smtClean="0"/>
            <a:t>th</a:t>
          </a:r>
          <a:r>
            <a:rPr lang="en-US" sz="1900" b="0" i="0" baseline="0" dirty="0" smtClean="0"/>
            <a:t> birthday</a:t>
          </a:r>
          <a:endParaRPr lang="en-US" sz="1900" dirty="0"/>
        </a:p>
      </dgm:t>
    </dgm:pt>
    <dgm:pt modelId="{3BBCC963-940C-478F-80A9-B9EA8735F4BD}" type="parTrans" cxnId="{B1647D85-882B-4EBD-BDB0-7F42FFAD0D8D}">
      <dgm:prSet/>
      <dgm:spPr/>
      <dgm:t>
        <a:bodyPr/>
        <a:lstStyle/>
        <a:p>
          <a:endParaRPr lang="en-US"/>
        </a:p>
      </dgm:t>
    </dgm:pt>
    <dgm:pt modelId="{4667FFC4-7801-4D73-8972-86961385DC17}" type="sibTrans" cxnId="{B1647D85-882B-4EBD-BDB0-7F42FFAD0D8D}">
      <dgm:prSet/>
      <dgm:spPr/>
      <dgm:t>
        <a:bodyPr/>
        <a:lstStyle/>
        <a:p>
          <a:endParaRPr lang="en-US"/>
        </a:p>
      </dgm:t>
    </dgm:pt>
    <dgm:pt modelId="{24E50197-6466-4BCD-932F-16B4BD281ED7}">
      <dgm:prSet custT="1"/>
      <dgm:spPr/>
      <dgm:t>
        <a:bodyPr/>
        <a:lstStyle/>
        <a:p>
          <a:pPr rtl="0"/>
          <a:r>
            <a:rPr lang="en-US" sz="1900" dirty="0" smtClean="0"/>
            <a:t>Present without lawful status on 6/15/12</a:t>
          </a:r>
          <a:endParaRPr lang="en-US" sz="1900" dirty="0"/>
        </a:p>
      </dgm:t>
    </dgm:pt>
    <dgm:pt modelId="{967DEB27-6CE3-4B0C-BD65-80E629FDFCFA}" type="parTrans" cxnId="{7D0007FA-8ACF-45E5-8450-0EBB64887E6F}">
      <dgm:prSet/>
      <dgm:spPr/>
      <dgm:t>
        <a:bodyPr/>
        <a:lstStyle/>
        <a:p>
          <a:endParaRPr lang="en-US"/>
        </a:p>
      </dgm:t>
    </dgm:pt>
    <dgm:pt modelId="{A22BF9AF-F1C3-465E-BB44-4C3440F542F5}" type="sibTrans" cxnId="{7D0007FA-8ACF-45E5-8450-0EBB64887E6F}">
      <dgm:prSet/>
      <dgm:spPr/>
      <dgm:t>
        <a:bodyPr/>
        <a:lstStyle/>
        <a:p>
          <a:endParaRPr lang="en-US"/>
        </a:p>
      </dgm:t>
    </dgm:pt>
    <dgm:pt modelId="{0D3F211B-CFFA-4E50-A286-BFAA9D0DF09C}" type="pres">
      <dgm:prSet presAssocID="{49111D9E-7ACF-458C-846D-9AB0764C6308}" presName="Name0" presStyleCnt="0">
        <dgm:presLayoutVars>
          <dgm:dir/>
          <dgm:animLvl val="lvl"/>
          <dgm:resizeHandles val="exact"/>
        </dgm:presLayoutVars>
      </dgm:prSet>
      <dgm:spPr/>
      <dgm:t>
        <a:bodyPr/>
        <a:lstStyle/>
        <a:p>
          <a:endParaRPr lang="en-US"/>
        </a:p>
      </dgm:t>
    </dgm:pt>
    <dgm:pt modelId="{115C4FE0-F677-4CDF-BC45-D1097C39BCEB}" type="pres">
      <dgm:prSet presAssocID="{42B6ED0A-9782-475B-B60C-34228F33D1E4}" presName="linNode" presStyleCnt="0"/>
      <dgm:spPr/>
    </dgm:pt>
    <dgm:pt modelId="{DC9F65F0-FB00-4C8B-B8DE-E76659BD3A7C}" type="pres">
      <dgm:prSet presAssocID="{42B6ED0A-9782-475B-B60C-34228F33D1E4}" presName="parentText" presStyleLbl="node1" presStyleIdx="0" presStyleCnt="2" custScaleY="118717">
        <dgm:presLayoutVars>
          <dgm:chMax val="1"/>
          <dgm:bulletEnabled val="1"/>
        </dgm:presLayoutVars>
      </dgm:prSet>
      <dgm:spPr/>
      <dgm:t>
        <a:bodyPr/>
        <a:lstStyle/>
        <a:p>
          <a:endParaRPr lang="en-US"/>
        </a:p>
      </dgm:t>
    </dgm:pt>
    <dgm:pt modelId="{9942950C-7E38-4D84-B8F4-D996A3C772B5}" type="pres">
      <dgm:prSet presAssocID="{42B6ED0A-9782-475B-B60C-34228F33D1E4}" presName="descendantText" presStyleLbl="alignAccFollowNode1" presStyleIdx="0" presStyleCnt="2" custScaleY="134570">
        <dgm:presLayoutVars>
          <dgm:bulletEnabled val="1"/>
        </dgm:presLayoutVars>
      </dgm:prSet>
      <dgm:spPr/>
      <dgm:t>
        <a:bodyPr/>
        <a:lstStyle/>
        <a:p>
          <a:endParaRPr lang="en-US"/>
        </a:p>
      </dgm:t>
    </dgm:pt>
    <dgm:pt modelId="{F35A86C6-2689-4C15-9C5A-26B5F9B8978A}" type="pres">
      <dgm:prSet presAssocID="{9D01A8CB-F83A-4C99-8040-8B42193D24F8}" presName="sp" presStyleCnt="0"/>
      <dgm:spPr/>
    </dgm:pt>
    <dgm:pt modelId="{21F62185-372C-430D-A2F9-84DF10BFC142}" type="pres">
      <dgm:prSet presAssocID="{EC204963-5D1B-4E87-8C5F-198B60E08A53}" presName="linNode" presStyleCnt="0"/>
      <dgm:spPr/>
    </dgm:pt>
    <dgm:pt modelId="{9CAE800E-5112-45BE-BD5E-80F8DE2A7224}" type="pres">
      <dgm:prSet presAssocID="{EC204963-5D1B-4E87-8C5F-198B60E08A53}" presName="parentText" presStyleLbl="node1" presStyleIdx="1" presStyleCnt="2" custScaleY="100218">
        <dgm:presLayoutVars>
          <dgm:chMax val="1"/>
          <dgm:bulletEnabled val="1"/>
        </dgm:presLayoutVars>
      </dgm:prSet>
      <dgm:spPr/>
      <dgm:t>
        <a:bodyPr/>
        <a:lstStyle/>
        <a:p>
          <a:endParaRPr lang="en-US"/>
        </a:p>
      </dgm:t>
    </dgm:pt>
    <dgm:pt modelId="{13472D51-E957-4F74-B497-B3FEB7BD93B8}" type="pres">
      <dgm:prSet presAssocID="{EC204963-5D1B-4E87-8C5F-198B60E08A53}" presName="descendantText" presStyleLbl="alignAccFollowNode1" presStyleIdx="1" presStyleCnt="2" custScaleX="99386" custScaleY="120006">
        <dgm:presLayoutVars>
          <dgm:bulletEnabled val="1"/>
        </dgm:presLayoutVars>
      </dgm:prSet>
      <dgm:spPr/>
      <dgm:t>
        <a:bodyPr/>
        <a:lstStyle/>
        <a:p>
          <a:endParaRPr lang="en-US"/>
        </a:p>
      </dgm:t>
    </dgm:pt>
  </dgm:ptLst>
  <dgm:cxnLst>
    <dgm:cxn modelId="{37499006-8621-401C-8BD7-997B069B010C}" type="presOf" srcId="{07D86E34-3A5E-4656-8F4D-BE68DC8194B3}" destId="{9942950C-7E38-4D84-B8F4-D996A3C772B5}" srcOrd="0" destOrd="1" presId="urn:microsoft.com/office/officeart/2005/8/layout/vList5"/>
    <dgm:cxn modelId="{0B0BEC83-A367-401E-AA1C-D419A7DCCCB5}" type="presOf" srcId="{23DBE088-28DC-495E-94BA-54F39418E57E}" destId="{13472D51-E957-4F74-B497-B3FEB7BD93B8}" srcOrd="0" destOrd="4" presId="urn:microsoft.com/office/officeart/2005/8/layout/vList5"/>
    <dgm:cxn modelId="{5C1F8C23-D664-47AC-A904-223FB109961D}" srcId="{42B6ED0A-9782-475B-B60C-34228F33D1E4}" destId="{8934537A-F47B-4594-837F-EEECF6D9D27A}" srcOrd="4" destOrd="0" parTransId="{1E7443C4-BE87-4F50-886A-102961439831}" sibTransId="{43EC5BC2-B51E-4AE1-B2D1-A7F85052C4B0}"/>
    <dgm:cxn modelId="{C30501A9-A97A-4D61-B2AA-A95B1C3B8D79}" srcId="{42B6ED0A-9782-475B-B60C-34228F33D1E4}" destId="{F2EC96B8-A11D-4ABA-8372-E66753132D72}" srcOrd="2" destOrd="0" parTransId="{D1BF8D4B-24EE-4668-AECE-5B9C8B8D1527}" sibTransId="{55BB1803-9E22-4ED5-AF40-18EFBB16BD89}"/>
    <dgm:cxn modelId="{F0105C6D-6773-4D0A-8C2C-D22E91154E31}" srcId="{49111D9E-7ACF-458C-846D-9AB0764C6308}" destId="{EC204963-5D1B-4E87-8C5F-198B60E08A53}" srcOrd="1" destOrd="0" parTransId="{90B7FD7E-1DED-41B0-BBD0-DD5F6BC06623}" sibTransId="{0B93686C-05C0-4DF9-A4BA-5F72E3584193}"/>
    <dgm:cxn modelId="{26AA0499-5466-4DDE-8D65-42B9E2E37B76}" type="presOf" srcId="{DC74A952-E070-488E-9FAA-956D42DCA971}" destId="{9942950C-7E38-4D84-B8F4-D996A3C772B5}" srcOrd="0" destOrd="0" presId="urn:microsoft.com/office/officeart/2005/8/layout/vList5"/>
    <dgm:cxn modelId="{20FB9572-EC6F-4E09-B377-DA321C65985C}" type="presOf" srcId="{798074D5-6330-45C0-8C0A-FE09C87B0FED}" destId="{13472D51-E957-4F74-B497-B3FEB7BD93B8}" srcOrd="0" destOrd="2" presId="urn:microsoft.com/office/officeart/2005/8/layout/vList5"/>
    <dgm:cxn modelId="{CE26FAF1-5A0E-4036-A4D3-B1747052ABB6}" srcId="{EC204963-5D1B-4E87-8C5F-198B60E08A53}" destId="{798074D5-6330-45C0-8C0A-FE09C87B0FED}" srcOrd="2" destOrd="0" parTransId="{43192C22-BC55-4A0C-B355-29A0045D2EC8}" sibTransId="{656ADF21-D50D-45E1-B6E8-46634B1CA4F9}"/>
    <dgm:cxn modelId="{21694725-5B3F-4B49-B067-E9A64CA4FFB2}" type="presOf" srcId="{EC204963-5D1B-4E87-8C5F-198B60E08A53}" destId="{9CAE800E-5112-45BE-BD5E-80F8DE2A7224}" srcOrd="0" destOrd="0" presId="urn:microsoft.com/office/officeart/2005/8/layout/vList5"/>
    <dgm:cxn modelId="{815384F2-3DF0-4D1C-8253-0F4D8BB01D29}" type="presOf" srcId="{2571D0DA-9659-4573-85D7-AA919F5D36C1}" destId="{13472D51-E957-4F74-B497-B3FEB7BD93B8}" srcOrd="0" destOrd="3" presId="urn:microsoft.com/office/officeart/2005/8/layout/vList5"/>
    <dgm:cxn modelId="{FA476981-E4AA-4B94-8258-F20F326896C4}" srcId="{EC204963-5D1B-4E87-8C5F-198B60E08A53}" destId="{656ECAAD-2B32-4943-8E03-73E36926193F}" srcOrd="0" destOrd="0" parTransId="{815A600A-E911-4BCE-9135-0C688C4AA764}" sibTransId="{0E6F81A9-96C5-43BD-9CE5-F0E46CDBF162}"/>
    <dgm:cxn modelId="{8136AA04-B25C-44AA-AC64-D4466762A4DC}" srcId="{EC204963-5D1B-4E87-8C5F-198B60E08A53}" destId="{02C6BFD5-F18C-4B06-8733-5621DF61F5D9}" srcOrd="5" destOrd="0" parTransId="{6DCEE528-789B-4CBF-A8D3-37217E01D976}" sibTransId="{224D93DD-7652-45EF-969D-23035288BAA8}"/>
    <dgm:cxn modelId="{43F7765F-05AD-4A98-8F63-BB58410B3535}" type="presOf" srcId="{C61ADB09-9F6E-49EA-9D2D-7CDED4AD23DC}" destId="{13472D51-E957-4F74-B497-B3FEB7BD93B8}" srcOrd="0" destOrd="1" presId="urn:microsoft.com/office/officeart/2005/8/layout/vList5"/>
    <dgm:cxn modelId="{AE0CBADD-0C1A-4DE3-BBD7-1F293208CCA1}" type="presOf" srcId="{24E50197-6466-4BCD-932F-16B4BD281ED7}" destId="{9942950C-7E38-4D84-B8F4-D996A3C772B5}" srcOrd="0" destOrd="5" presId="urn:microsoft.com/office/officeart/2005/8/layout/vList5"/>
    <dgm:cxn modelId="{7D0007FA-8ACF-45E5-8450-0EBB64887E6F}" srcId="{42B6ED0A-9782-475B-B60C-34228F33D1E4}" destId="{24E50197-6466-4BCD-932F-16B4BD281ED7}" srcOrd="5" destOrd="0" parTransId="{967DEB27-6CE3-4B0C-BD65-80E629FDFCFA}" sibTransId="{A22BF9AF-F1C3-465E-BB44-4C3440F542F5}"/>
    <dgm:cxn modelId="{972F13FD-79BA-4C6C-91D8-5A1130F8B071}" type="presOf" srcId="{02C6BFD5-F18C-4B06-8733-5621DF61F5D9}" destId="{13472D51-E957-4F74-B497-B3FEB7BD93B8}" srcOrd="0" destOrd="5" presId="urn:microsoft.com/office/officeart/2005/8/layout/vList5"/>
    <dgm:cxn modelId="{40122EC9-0DA2-4B88-8BEA-A6A2B89724CE}" type="presOf" srcId="{42B6ED0A-9782-475B-B60C-34228F33D1E4}" destId="{DC9F65F0-FB00-4C8B-B8DE-E76659BD3A7C}" srcOrd="0" destOrd="0" presId="urn:microsoft.com/office/officeart/2005/8/layout/vList5"/>
    <dgm:cxn modelId="{E6D1A40D-3F0A-4EF7-9D0D-BED29AE85D84}" type="presOf" srcId="{49111D9E-7ACF-458C-846D-9AB0764C6308}" destId="{0D3F211B-CFFA-4E50-A286-BFAA9D0DF09C}" srcOrd="0" destOrd="0" presId="urn:microsoft.com/office/officeart/2005/8/layout/vList5"/>
    <dgm:cxn modelId="{1BCBE201-3581-4538-A5F1-C61C0146D321}" type="presOf" srcId="{8934537A-F47B-4594-837F-EEECF6D9D27A}" destId="{9942950C-7E38-4D84-B8F4-D996A3C772B5}" srcOrd="0" destOrd="4" presId="urn:microsoft.com/office/officeart/2005/8/layout/vList5"/>
    <dgm:cxn modelId="{EBFB58D0-5ABF-4FAB-9138-40E593AFC84A}" type="presOf" srcId="{F2EC96B8-A11D-4ABA-8372-E66753132D72}" destId="{9942950C-7E38-4D84-B8F4-D996A3C772B5}" srcOrd="0" destOrd="2" presId="urn:microsoft.com/office/officeart/2005/8/layout/vList5"/>
    <dgm:cxn modelId="{B8AC1B7C-4FEE-46CD-81AB-BC40E21A7245}" type="presOf" srcId="{27F86880-7E98-4345-B243-68A3763EE6A9}" destId="{9942950C-7E38-4D84-B8F4-D996A3C772B5}" srcOrd="0" destOrd="3" presId="urn:microsoft.com/office/officeart/2005/8/layout/vList5"/>
    <dgm:cxn modelId="{E032235A-E3A0-4772-B9FE-6346BE22B0AB}" srcId="{49111D9E-7ACF-458C-846D-9AB0764C6308}" destId="{42B6ED0A-9782-475B-B60C-34228F33D1E4}" srcOrd="0" destOrd="0" parTransId="{B92ABC43-3BFF-409C-8465-4CEA96E2EDB0}" sibTransId="{9D01A8CB-F83A-4C99-8040-8B42193D24F8}"/>
    <dgm:cxn modelId="{0D94C187-01AC-49D8-A3AD-6423E8012475}" srcId="{42B6ED0A-9782-475B-B60C-34228F33D1E4}" destId="{27F86880-7E98-4345-B243-68A3763EE6A9}" srcOrd="3" destOrd="0" parTransId="{6068D6FF-FF6C-44C9-8562-604526A6F1F1}" sibTransId="{3CF381E4-CA17-466F-A136-18869AC5ACA3}"/>
    <dgm:cxn modelId="{2897E0BB-FA3F-421C-9FF1-CBB56E3F297F}" type="presOf" srcId="{656ECAAD-2B32-4943-8E03-73E36926193F}" destId="{13472D51-E957-4F74-B497-B3FEB7BD93B8}" srcOrd="0" destOrd="0" presId="urn:microsoft.com/office/officeart/2005/8/layout/vList5"/>
    <dgm:cxn modelId="{698AACB7-FF12-4ABD-82F0-777769AC9B61}" srcId="{EC204963-5D1B-4E87-8C5F-198B60E08A53}" destId="{2571D0DA-9659-4573-85D7-AA919F5D36C1}" srcOrd="3" destOrd="0" parTransId="{2DC7E248-14CC-4F27-B722-2CFD3D2A0BC6}" sibTransId="{08935B19-F655-4859-950C-060917F75A7A}"/>
    <dgm:cxn modelId="{9692FD4B-DBC5-4005-9414-160CC021EB68}" srcId="{EC204963-5D1B-4E87-8C5F-198B60E08A53}" destId="{23DBE088-28DC-495E-94BA-54F39418E57E}" srcOrd="4" destOrd="0" parTransId="{B430EB54-C7FA-4E79-9FFF-AD2AA1744C0B}" sibTransId="{47F5820F-FBDB-4DC3-98E3-2E479DFE0A16}"/>
    <dgm:cxn modelId="{B1647D85-882B-4EBD-BDB0-7F42FFAD0D8D}" srcId="{42B6ED0A-9782-475B-B60C-34228F33D1E4}" destId="{07D86E34-3A5E-4656-8F4D-BE68DC8194B3}" srcOrd="1" destOrd="0" parTransId="{3BBCC963-940C-478F-80A9-B9EA8735F4BD}" sibTransId="{4667FFC4-7801-4D73-8972-86961385DC17}"/>
    <dgm:cxn modelId="{56092F02-7D02-4E39-8AF8-8FB772A4787B}" srcId="{42B6ED0A-9782-475B-B60C-34228F33D1E4}" destId="{DC74A952-E070-488E-9FAA-956D42DCA971}" srcOrd="0" destOrd="0" parTransId="{79C0F40C-5A17-4949-8F4C-961E995ABD08}" sibTransId="{02253ED9-BC2A-4CB5-AC4E-1260CC1368F0}"/>
    <dgm:cxn modelId="{213BC038-571D-474C-920C-97B30A123558}" srcId="{EC204963-5D1B-4E87-8C5F-198B60E08A53}" destId="{C61ADB09-9F6E-49EA-9D2D-7CDED4AD23DC}" srcOrd="1" destOrd="0" parTransId="{AA7CB2A0-1408-4D2C-937C-8608663DEBCD}" sibTransId="{FB917647-E6EB-4DDE-B955-D426F41790A3}"/>
    <dgm:cxn modelId="{005A8B14-376C-47B0-AF77-BD689BEDDABE}" type="presParOf" srcId="{0D3F211B-CFFA-4E50-A286-BFAA9D0DF09C}" destId="{115C4FE0-F677-4CDF-BC45-D1097C39BCEB}" srcOrd="0" destOrd="0" presId="urn:microsoft.com/office/officeart/2005/8/layout/vList5"/>
    <dgm:cxn modelId="{74917197-80EA-4C13-B02E-FC84F8AD5070}" type="presParOf" srcId="{115C4FE0-F677-4CDF-BC45-D1097C39BCEB}" destId="{DC9F65F0-FB00-4C8B-B8DE-E76659BD3A7C}" srcOrd="0" destOrd="0" presId="urn:microsoft.com/office/officeart/2005/8/layout/vList5"/>
    <dgm:cxn modelId="{8CC1701F-43BF-4BE8-BB7C-F0916D903C1C}" type="presParOf" srcId="{115C4FE0-F677-4CDF-BC45-D1097C39BCEB}" destId="{9942950C-7E38-4D84-B8F4-D996A3C772B5}" srcOrd="1" destOrd="0" presId="urn:microsoft.com/office/officeart/2005/8/layout/vList5"/>
    <dgm:cxn modelId="{19A6E56F-0C14-4E39-9568-DEC259F43BF1}" type="presParOf" srcId="{0D3F211B-CFFA-4E50-A286-BFAA9D0DF09C}" destId="{F35A86C6-2689-4C15-9C5A-26B5F9B8978A}" srcOrd="1" destOrd="0" presId="urn:microsoft.com/office/officeart/2005/8/layout/vList5"/>
    <dgm:cxn modelId="{70F0738A-97E2-40B0-9DA0-EC6D897D33EB}" type="presParOf" srcId="{0D3F211B-CFFA-4E50-A286-BFAA9D0DF09C}" destId="{21F62185-372C-430D-A2F9-84DF10BFC142}" srcOrd="2" destOrd="0" presId="urn:microsoft.com/office/officeart/2005/8/layout/vList5"/>
    <dgm:cxn modelId="{57E2B916-4E0A-475B-A081-6BA17415C1BA}" type="presParOf" srcId="{21F62185-372C-430D-A2F9-84DF10BFC142}" destId="{9CAE800E-5112-45BE-BD5E-80F8DE2A7224}" srcOrd="0" destOrd="0" presId="urn:microsoft.com/office/officeart/2005/8/layout/vList5"/>
    <dgm:cxn modelId="{6684F3DF-1E35-4C82-AAF6-65EB42FE8226}" type="presParOf" srcId="{21F62185-372C-430D-A2F9-84DF10BFC142}" destId="{13472D51-E957-4F74-B497-B3FEB7BD93B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D43C77-EA46-43AB-B34E-56333849820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09245A3C-F091-4C69-BB85-CC4F0BDA9CB8}">
      <dgm:prSet/>
      <dgm:spPr/>
      <dgm:t>
        <a:bodyPr/>
        <a:lstStyle/>
        <a:p>
          <a:pPr rtl="0"/>
          <a:r>
            <a:rPr lang="en-US" smtClean="0"/>
            <a:t>Listen &amp; Learn </a:t>
          </a:r>
          <a:endParaRPr lang="en-US"/>
        </a:p>
      </dgm:t>
    </dgm:pt>
    <dgm:pt modelId="{77105704-02D8-4996-9BD6-FD4572263CF6}" type="parTrans" cxnId="{4D548EB2-4895-4C04-8503-A8D09CFBAB74}">
      <dgm:prSet/>
      <dgm:spPr/>
      <dgm:t>
        <a:bodyPr/>
        <a:lstStyle/>
        <a:p>
          <a:endParaRPr lang="en-US"/>
        </a:p>
      </dgm:t>
    </dgm:pt>
    <dgm:pt modelId="{D92C0EAF-B708-4A60-ABD2-057A0E0AACDC}" type="sibTrans" cxnId="{4D548EB2-4895-4C04-8503-A8D09CFBAB74}">
      <dgm:prSet/>
      <dgm:spPr/>
      <dgm:t>
        <a:bodyPr/>
        <a:lstStyle/>
        <a:p>
          <a:endParaRPr lang="en-US"/>
        </a:p>
      </dgm:t>
    </dgm:pt>
    <dgm:pt modelId="{2BD88B52-F926-4443-9A09-2F80408BA4E2}">
      <dgm:prSet/>
      <dgm:spPr/>
      <dgm:t>
        <a:bodyPr/>
        <a:lstStyle/>
        <a:p>
          <a:pPr rtl="0"/>
          <a:r>
            <a:rPr lang="en-US" smtClean="0"/>
            <a:t>Be Empathetic </a:t>
          </a:r>
          <a:endParaRPr lang="en-US"/>
        </a:p>
      </dgm:t>
    </dgm:pt>
    <dgm:pt modelId="{C8D6C7AE-87F3-40A9-89D8-CA37A6D686F0}" type="parTrans" cxnId="{DB364CE1-DF2E-4E03-B546-B07448F50E81}">
      <dgm:prSet/>
      <dgm:spPr/>
      <dgm:t>
        <a:bodyPr/>
        <a:lstStyle/>
        <a:p>
          <a:endParaRPr lang="en-US"/>
        </a:p>
      </dgm:t>
    </dgm:pt>
    <dgm:pt modelId="{0FCFBAD8-B51B-42EF-A376-548CB47A4DBC}" type="sibTrans" cxnId="{DB364CE1-DF2E-4E03-B546-B07448F50E81}">
      <dgm:prSet/>
      <dgm:spPr/>
      <dgm:t>
        <a:bodyPr/>
        <a:lstStyle/>
        <a:p>
          <a:endParaRPr lang="en-US"/>
        </a:p>
      </dgm:t>
    </dgm:pt>
    <dgm:pt modelId="{D1110DD1-94CF-4902-8496-D2E41188468D}">
      <dgm:prSet/>
      <dgm:spPr/>
      <dgm:t>
        <a:bodyPr/>
        <a:lstStyle/>
        <a:p>
          <a:pPr rtl="0"/>
          <a:r>
            <a:rPr lang="en-US" smtClean="0"/>
            <a:t>Publicly Endorse Undocumented Students</a:t>
          </a:r>
          <a:endParaRPr lang="en-US"/>
        </a:p>
      </dgm:t>
    </dgm:pt>
    <dgm:pt modelId="{4103502C-56EE-4122-8B38-291F83577886}" type="parTrans" cxnId="{A8033D2C-F8DA-44EA-BAF5-682DF3CE356B}">
      <dgm:prSet/>
      <dgm:spPr/>
      <dgm:t>
        <a:bodyPr/>
        <a:lstStyle/>
        <a:p>
          <a:endParaRPr lang="en-US"/>
        </a:p>
      </dgm:t>
    </dgm:pt>
    <dgm:pt modelId="{8E658BB8-D542-418A-B3D1-4AE0AE9C347B}" type="sibTrans" cxnId="{A8033D2C-F8DA-44EA-BAF5-682DF3CE356B}">
      <dgm:prSet/>
      <dgm:spPr/>
      <dgm:t>
        <a:bodyPr/>
        <a:lstStyle/>
        <a:p>
          <a:endParaRPr lang="en-US"/>
        </a:p>
      </dgm:t>
    </dgm:pt>
    <dgm:pt modelId="{BFB18E05-3B0D-4CCB-BBDB-2D997B0744A9}">
      <dgm:prSet/>
      <dgm:spPr/>
      <dgm:t>
        <a:bodyPr/>
        <a:lstStyle/>
        <a:p>
          <a:pPr rtl="0"/>
          <a:r>
            <a:rPr lang="en-US" smtClean="0"/>
            <a:t>Train Faculty and Staff about Undocumented Students </a:t>
          </a:r>
          <a:endParaRPr lang="en-US"/>
        </a:p>
      </dgm:t>
    </dgm:pt>
    <dgm:pt modelId="{74316A2F-EF19-4E7B-BB3A-A63ED7DEAF7A}" type="parTrans" cxnId="{25FB3126-0693-4F06-A5F8-90A5AA8B37D8}">
      <dgm:prSet/>
      <dgm:spPr/>
      <dgm:t>
        <a:bodyPr/>
        <a:lstStyle/>
        <a:p>
          <a:endParaRPr lang="en-US"/>
        </a:p>
      </dgm:t>
    </dgm:pt>
    <dgm:pt modelId="{69262F79-3368-404D-8DC9-411478ECCEAE}" type="sibTrans" cxnId="{25FB3126-0693-4F06-A5F8-90A5AA8B37D8}">
      <dgm:prSet/>
      <dgm:spPr/>
      <dgm:t>
        <a:bodyPr/>
        <a:lstStyle/>
        <a:p>
          <a:endParaRPr lang="en-US"/>
        </a:p>
      </dgm:t>
    </dgm:pt>
    <dgm:pt modelId="{AB72816F-83AD-4377-A7E5-BAEA31E3AD27}">
      <dgm:prSet/>
      <dgm:spPr/>
      <dgm:t>
        <a:bodyPr/>
        <a:lstStyle/>
        <a:p>
          <a:pPr rtl="0"/>
          <a:r>
            <a:rPr lang="en-US" smtClean="0"/>
            <a:t>Provide Equity of Treatment </a:t>
          </a:r>
          <a:endParaRPr lang="en-US"/>
        </a:p>
      </dgm:t>
    </dgm:pt>
    <dgm:pt modelId="{161B307B-6854-4E5A-9E1C-F2E5A987FDFA}" type="parTrans" cxnId="{EFB11BBB-06A0-48C1-B952-A0648436CFEB}">
      <dgm:prSet/>
      <dgm:spPr/>
      <dgm:t>
        <a:bodyPr/>
        <a:lstStyle/>
        <a:p>
          <a:endParaRPr lang="en-US"/>
        </a:p>
      </dgm:t>
    </dgm:pt>
    <dgm:pt modelId="{FB64B09F-A185-4237-9195-4DA0B410F1D0}" type="sibTrans" cxnId="{EFB11BBB-06A0-48C1-B952-A0648436CFEB}">
      <dgm:prSet/>
      <dgm:spPr/>
      <dgm:t>
        <a:bodyPr/>
        <a:lstStyle/>
        <a:p>
          <a:endParaRPr lang="en-US"/>
        </a:p>
      </dgm:t>
    </dgm:pt>
    <dgm:pt modelId="{A53796C2-5253-45E7-BB60-1E004F9DEB54}">
      <dgm:prSet/>
      <dgm:spPr/>
      <dgm:t>
        <a:bodyPr/>
        <a:lstStyle/>
        <a:p>
          <a:pPr rtl="0"/>
          <a:r>
            <a:rPr lang="en-US" smtClean="0"/>
            <a:t>Respect Undocumented Students’ Privacy </a:t>
          </a:r>
          <a:endParaRPr lang="en-US"/>
        </a:p>
      </dgm:t>
    </dgm:pt>
    <dgm:pt modelId="{9569DDE7-76F5-41AD-8EF2-6A74E2CF13A4}" type="parTrans" cxnId="{6A21D49C-27D0-4E72-8688-FFDAC34397FA}">
      <dgm:prSet/>
      <dgm:spPr/>
      <dgm:t>
        <a:bodyPr/>
        <a:lstStyle/>
        <a:p>
          <a:endParaRPr lang="en-US"/>
        </a:p>
      </dgm:t>
    </dgm:pt>
    <dgm:pt modelId="{4298505C-2971-4190-9760-511270A6EF09}" type="sibTrans" cxnId="{6A21D49C-27D0-4E72-8688-FFDAC34397FA}">
      <dgm:prSet/>
      <dgm:spPr/>
      <dgm:t>
        <a:bodyPr/>
        <a:lstStyle/>
        <a:p>
          <a:endParaRPr lang="en-US"/>
        </a:p>
      </dgm:t>
    </dgm:pt>
    <dgm:pt modelId="{C46C6858-409C-4F9C-B677-097D12AE821B}">
      <dgm:prSet/>
      <dgm:spPr/>
      <dgm:t>
        <a:bodyPr/>
        <a:lstStyle/>
        <a:p>
          <a:pPr rtl="0"/>
          <a:r>
            <a:rPr lang="en-US" smtClean="0"/>
            <a:t>Provide Safe Zones for Undocumented Students </a:t>
          </a:r>
          <a:endParaRPr lang="en-US"/>
        </a:p>
      </dgm:t>
    </dgm:pt>
    <dgm:pt modelId="{9F8D2245-3238-47B0-8D68-20DCC4853CEA}" type="parTrans" cxnId="{71EEC89F-36E1-42F6-9024-FD789407547F}">
      <dgm:prSet/>
      <dgm:spPr/>
      <dgm:t>
        <a:bodyPr/>
        <a:lstStyle/>
        <a:p>
          <a:endParaRPr lang="en-US"/>
        </a:p>
      </dgm:t>
    </dgm:pt>
    <dgm:pt modelId="{96584F5A-6F95-43FC-920F-6E4735931B7E}" type="sibTrans" cxnId="{71EEC89F-36E1-42F6-9024-FD789407547F}">
      <dgm:prSet/>
      <dgm:spPr/>
      <dgm:t>
        <a:bodyPr/>
        <a:lstStyle/>
        <a:p>
          <a:endParaRPr lang="en-US"/>
        </a:p>
      </dgm:t>
    </dgm:pt>
    <dgm:pt modelId="{D0374F84-9052-4581-8245-5AF9617EA40D}">
      <dgm:prSet/>
      <dgm:spPr/>
      <dgm:t>
        <a:bodyPr/>
        <a:lstStyle/>
        <a:p>
          <a:pPr rtl="0"/>
          <a:r>
            <a:rPr lang="en-US" smtClean="0"/>
            <a:t>Provide Information to Undocumented Students </a:t>
          </a:r>
          <a:endParaRPr lang="en-US"/>
        </a:p>
      </dgm:t>
    </dgm:pt>
    <dgm:pt modelId="{C60616CB-3B9C-48EF-816D-7D86A79B1DD2}" type="parTrans" cxnId="{DC460BDD-7ACB-4339-8784-1F738ECD72F2}">
      <dgm:prSet/>
      <dgm:spPr/>
      <dgm:t>
        <a:bodyPr/>
        <a:lstStyle/>
        <a:p>
          <a:endParaRPr lang="en-US"/>
        </a:p>
      </dgm:t>
    </dgm:pt>
    <dgm:pt modelId="{196BD64F-EAF6-4F32-9561-93F57B245986}" type="sibTrans" cxnId="{DC460BDD-7ACB-4339-8784-1F738ECD72F2}">
      <dgm:prSet/>
      <dgm:spPr/>
      <dgm:t>
        <a:bodyPr/>
        <a:lstStyle/>
        <a:p>
          <a:endParaRPr lang="en-US"/>
        </a:p>
      </dgm:t>
    </dgm:pt>
    <dgm:pt modelId="{5C7C667B-F038-4BAD-B34B-F3C823ED62D9}">
      <dgm:prSet/>
      <dgm:spPr/>
      <dgm:t>
        <a:bodyPr/>
        <a:lstStyle/>
        <a:p>
          <a:pPr rtl="0"/>
          <a:r>
            <a:rPr lang="en-US" smtClean="0"/>
            <a:t>Provide Financial Support for Undocumented Students </a:t>
          </a:r>
          <a:endParaRPr lang="en-US"/>
        </a:p>
      </dgm:t>
    </dgm:pt>
    <dgm:pt modelId="{BB873005-EEAC-4748-BED9-8006B0C80336}" type="parTrans" cxnId="{BCCF25CD-C51A-4C61-9873-805466F128A7}">
      <dgm:prSet/>
      <dgm:spPr/>
      <dgm:t>
        <a:bodyPr/>
        <a:lstStyle/>
        <a:p>
          <a:endParaRPr lang="en-US"/>
        </a:p>
      </dgm:t>
    </dgm:pt>
    <dgm:pt modelId="{F2ADDADB-85A1-4CC8-B711-3E2B79D126A7}" type="sibTrans" cxnId="{BCCF25CD-C51A-4C61-9873-805466F128A7}">
      <dgm:prSet/>
      <dgm:spPr/>
      <dgm:t>
        <a:bodyPr/>
        <a:lstStyle/>
        <a:p>
          <a:endParaRPr lang="en-US"/>
        </a:p>
      </dgm:t>
    </dgm:pt>
    <dgm:pt modelId="{1151D9C9-4F39-4411-BD0D-81A15C57BE63}">
      <dgm:prSet/>
      <dgm:spPr/>
      <dgm:t>
        <a:bodyPr/>
        <a:lstStyle/>
        <a:p>
          <a:pPr rtl="0"/>
          <a:r>
            <a:rPr lang="en-US" smtClean="0"/>
            <a:t>Provide Counseling to Undocumented Students </a:t>
          </a:r>
          <a:endParaRPr lang="en-US"/>
        </a:p>
      </dgm:t>
    </dgm:pt>
    <dgm:pt modelId="{2302F15F-E6AC-4D0D-B186-86949F1BC839}" type="parTrans" cxnId="{73828FB9-CBE8-4F11-A07D-976F20F9B371}">
      <dgm:prSet/>
      <dgm:spPr/>
      <dgm:t>
        <a:bodyPr/>
        <a:lstStyle/>
        <a:p>
          <a:endParaRPr lang="en-US"/>
        </a:p>
      </dgm:t>
    </dgm:pt>
    <dgm:pt modelId="{506517DB-2352-4969-9593-38FA7B16C839}" type="sibTrans" cxnId="{73828FB9-CBE8-4F11-A07D-976F20F9B371}">
      <dgm:prSet/>
      <dgm:spPr/>
      <dgm:t>
        <a:bodyPr/>
        <a:lstStyle/>
        <a:p>
          <a:endParaRPr lang="en-US"/>
        </a:p>
      </dgm:t>
    </dgm:pt>
    <dgm:pt modelId="{570A3038-2E37-4D8A-9B37-B1E2EFC75138}" type="pres">
      <dgm:prSet presAssocID="{11D43C77-EA46-43AB-B34E-563338498202}" presName="diagram" presStyleCnt="0">
        <dgm:presLayoutVars>
          <dgm:dir/>
          <dgm:resizeHandles val="exact"/>
        </dgm:presLayoutVars>
      </dgm:prSet>
      <dgm:spPr/>
      <dgm:t>
        <a:bodyPr/>
        <a:lstStyle/>
        <a:p>
          <a:endParaRPr lang="en-US"/>
        </a:p>
      </dgm:t>
    </dgm:pt>
    <dgm:pt modelId="{BAACAA5B-F7BB-49A4-9128-40AF1FFC58D5}" type="pres">
      <dgm:prSet presAssocID="{09245A3C-F091-4C69-BB85-CC4F0BDA9CB8}" presName="node" presStyleLbl="node1" presStyleIdx="0" presStyleCnt="10">
        <dgm:presLayoutVars>
          <dgm:bulletEnabled val="1"/>
        </dgm:presLayoutVars>
      </dgm:prSet>
      <dgm:spPr/>
      <dgm:t>
        <a:bodyPr/>
        <a:lstStyle/>
        <a:p>
          <a:endParaRPr lang="en-US"/>
        </a:p>
      </dgm:t>
    </dgm:pt>
    <dgm:pt modelId="{8026E454-7214-451C-8860-D92044427963}" type="pres">
      <dgm:prSet presAssocID="{D92C0EAF-B708-4A60-ABD2-057A0E0AACDC}" presName="sibTrans" presStyleCnt="0"/>
      <dgm:spPr/>
    </dgm:pt>
    <dgm:pt modelId="{AB64470B-5BAD-4DD7-9FC7-BCB491CEC919}" type="pres">
      <dgm:prSet presAssocID="{2BD88B52-F926-4443-9A09-2F80408BA4E2}" presName="node" presStyleLbl="node1" presStyleIdx="1" presStyleCnt="10">
        <dgm:presLayoutVars>
          <dgm:bulletEnabled val="1"/>
        </dgm:presLayoutVars>
      </dgm:prSet>
      <dgm:spPr/>
      <dgm:t>
        <a:bodyPr/>
        <a:lstStyle/>
        <a:p>
          <a:endParaRPr lang="en-US"/>
        </a:p>
      </dgm:t>
    </dgm:pt>
    <dgm:pt modelId="{E45950FB-149D-4604-B3DF-A0DA8A7FBCAE}" type="pres">
      <dgm:prSet presAssocID="{0FCFBAD8-B51B-42EF-A376-548CB47A4DBC}" presName="sibTrans" presStyleCnt="0"/>
      <dgm:spPr/>
    </dgm:pt>
    <dgm:pt modelId="{E905D246-057A-400A-A75B-8F131E92ACF3}" type="pres">
      <dgm:prSet presAssocID="{D1110DD1-94CF-4902-8496-D2E41188468D}" presName="node" presStyleLbl="node1" presStyleIdx="2" presStyleCnt="10">
        <dgm:presLayoutVars>
          <dgm:bulletEnabled val="1"/>
        </dgm:presLayoutVars>
      </dgm:prSet>
      <dgm:spPr/>
      <dgm:t>
        <a:bodyPr/>
        <a:lstStyle/>
        <a:p>
          <a:endParaRPr lang="en-US"/>
        </a:p>
      </dgm:t>
    </dgm:pt>
    <dgm:pt modelId="{E424C4B6-AA80-428D-9BBF-95C5A6BABA4B}" type="pres">
      <dgm:prSet presAssocID="{8E658BB8-D542-418A-B3D1-4AE0AE9C347B}" presName="sibTrans" presStyleCnt="0"/>
      <dgm:spPr/>
    </dgm:pt>
    <dgm:pt modelId="{A37C4663-16B9-40C3-8B2E-C03F20C0A03A}" type="pres">
      <dgm:prSet presAssocID="{BFB18E05-3B0D-4CCB-BBDB-2D997B0744A9}" presName="node" presStyleLbl="node1" presStyleIdx="3" presStyleCnt="10">
        <dgm:presLayoutVars>
          <dgm:bulletEnabled val="1"/>
        </dgm:presLayoutVars>
      </dgm:prSet>
      <dgm:spPr/>
      <dgm:t>
        <a:bodyPr/>
        <a:lstStyle/>
        <a:p>
          <a:endParaRPr lang="en-US"/>
        </a:p>
      </dgm:t>
    </dgm:pt>
    <dgm:pt modelId="{78764E7D-7A41-4467-A7BD-923A6C8ED301}" type="pres">
      <dgm:prSet presAssocID="{69262F79-3368-404D-8DC9-411478ECCEAE}" presName="sibTrans" presStyleCnt="0"/>
      <dgm:spPr/>
    </dgm:pt>
    <dgm:pt modelId="{715EF76A-21AF-4D9D-81E4-1EDB96A01977}" type="pres">
      <dgm:prSet presAssocID="{AB72816F-83AD-4377-A7E5-BAEA31E3AD27}" presName="node" presStyleLbl="node1" presStyleIdx="4" presStyleCnt="10">
        <dgm:presLayoutVars>
          <dgm:bulletEnabled val="1"/>
        </dgm:presLayoutVars>
      </dgm:prSet>
      <dgm:spPr/>
      <dgm:t>
        <a:bodyPr/>
        <a:lstStyle/>
        <a:p>
          <a:endParaRPr lang="en-US"/>
        </a:p>
      </dgm:t>
    </dgm:pt>
    <dgm:pt modelId="{2A172F52-1EAB-469F-82D1-281431D154CF}" type="pres">
      <dgm:prSet presAssocID="{FB64B09F-A185-4237-9195-4DA0B410F1D0}" presName="sibTrans" presStyleCnt="0"/>
      <dgm:spPr/>
    </dgm:pt>
    <dgm:pt modelId="{65F2F958-AAA3-4EC9-A64B-0EEDD38328CB}" type="pres">
      <dgm:prSet presAssocID="{A53796C2-5253-45E7-BB60-1E004F9DEB54}" presName="node" presStyleLbl="node1" presStyleIdx="5" presStyleCnt="10">
        <dgm:presLayoutVars>
          <dgm:bulletEnabled val="1"/>
        </dgm:presLayoutVars>
      </dgm:prSet>
      <dgm:spPr/>
      <dgm:t>
        <a:bodyPr/>
        <a:lstStyle/>
        <a:p>
          <a:endParaRPr lang="en-US"/>
        </a:p>
      </dgm:t>
    </dgm:pt>
    <dgm:pt modelId="{699CABEE-A360-4C94-BE3A-61D02B035B4A}" type="pres">
      <dgm:prSet presAssocID="{4298505C-2971-4190-9760-511270A6EF09}" presName="sibTrans" presStyleCnt="0"/>
      <dgm:spPr/>
    </dgm:pt>
    <dgm:pt modelId="{7A0FCB74-890E-461B-8487-5628CF72E652}" type="pres">
      <dgm:prSet presAssocID="{C46C6858-409C-4F9C-B677-097D12AE821B}" presName="node" presStyleLbl="node1" presStyleIdx="6" presStyleCnt="10">
        <dgm:presLayoutVars>
          <dgm:bulletEnabled val="1"/>
        </dgm:presLayoutVars>
      </dgm:prSet>
      <dgm:spPr/>
      <dgm:t>
        <a:bodyPr/>
        <a:lstStyle/>
        <a:p>
          <a:endParaRPr lang="en-US"/>
        </a:p>
      </dgm:t>
    </dgm:pt>
    <dgm:pt modelId="{8B4E7248-EB75-4736-B841-55DA4FA40CCE}" type="pres">
      <dgm:prSet presAssocID="{96584F5A-6F95-43FC-920F-6E4735931B7E}" presName="sibTrans" presStyleCnt="0"/>
      <dgm:spPr/>
    </dgm:pt>
    <dgm:pt modelId="{103D3E49-7DCA-4BBA-88ED-8662F6E3130F}" type="pres">
      <dgm:prSet presAssocID="{D0374F84-9052-4581-8245-5AF9617EA40D}" presName="node" presStyleLbl="node1" presStyleIdx="7" presStyleCnt="10">
        <dgm:presLayoutVars>
          <dgm:bulletEnabled val="1"/>
        </dgm:presLayoutVars>
      </dgm:prSet>
      <dgm:spPr/>
      <dgm:t>
        <a:bodyPr/>
        <a:lstStyle/>
        <a:p>
          <a:endParaRPr lang="en-US"/>
        </a:p>
      </dgm:t>
    </dgm:pt>
    <dgm:pt modelId="{09119DB5-BE1D-474B-8F2F-203250671EF7}" type="pres">
      <dgm:prSet presAssocID="{196BD64F-EAF6-4F32-9561-93F57B245986}" presName="sibTrans" presStyleCnt="0"/>
      <dgm:spPr/>
    </dgm:pt>
    <dgm:pt modelId="{EB8FAC5B-501D-4F24-A1C8-4AAD8C7B341E}" type="pres">
      <dgm:prSet presAssocID="{5C7C667B-F038-4BAD-B34B-F3C823ED62D9}" presName="node" presStyleLbl="node1" presStyleIdx="8" presStyleCnt="10">
        <dgm:presLayoutVars>
          <dgm:bulletEnabled val="1"/>
        </dgm:presLayoutVars>
      </dgm:prSet>
      <dgm:spPr/>
      <dgm:t>
        <a:bodyPr/>
        <a:lstStyle/>
        <a:p>
          <a:endParaRPr lang="en-US"/>
        </a:p>
      </dgm:t>
    </dgm:pt>
    <dgm:pt modelId="{AD0E2DCC-E29A-4767-9850-A15750112880}" type="pres">
      <dgm:prSet presAssocID="{F2ADDADB-85A1-4CC8-B711-3E2B79D126A7}" presName="sibTrans" presStyleCnt="0"/>
      <dgm:spPr/>
    </dgm:pt>
    <dgm:pt modelId="{C5EF8855-24EB-445D-A696-7BD960DB0069}" type="pres">
      <dgm:prSet presAssocID="{1151D9C9-4F39-4411-BD0D-81A15C57BE63}" presName="node" presStyleLbl="node1" presStyleIdx="9" presStyleCnt="10">
        <dgm:presLayoutVars>
          <dgm:bulletEnabled val="1"/>
        </dgm:presLayoutVars>
      </dgm:prSet>
      <dgm:spPr/>
      <dgm:t>
        <a:bodyPr/>
        <a:lstStyle/>
        <a:p>
          <a:endParaRPr lang="en-US"/>
        </a:p>
      </dgm:t>
    </dgm:pt>
  </dgm:ptLst>
  <dgm:cxnLst>
    <dgm:cxn modelId="{96B8F859-3076-46D5-9B9A-079D9302E9C9}" type="presOf" srcId="{A53796C2-5253-45E7-BB60-1E004F9DEB54}" destId="{65F2F958-AAA3-4EC9-A64B-0EEDD38328CB}" srcOrd="0" destOrd="0" presId="urn:microsoft.com/office/officeart/2005/8/layout/default"/>
    <dgm:cxn modelId="{CEEF71B2-58B8-4C30-9AA5-86564FB06321}" type="presOf" srcId="{AB72816F-83AD-4377-A7E5-BAEA31E3AD27}" destId="{715EF76A-21AF-4D9D-81E4-1EDB96A01977}" srcOrd="0" destOrd="0" presId="urn:microsoft.com/office/officeart/2005/8/layout/default"/>
    <dgm:cxn modelId="{DB364CE1-DF2E-4E03-B546-B07448F50E81}" srcId="{11D43C77-EA46-43AB-B34E-563338498202}" destId="{2BD88B52-F926-4443-9A09-2F80408BA4E2}" srcOrd="1" destOrd="0" parTransId="{C8D6C7AE-87F3-40A9-89D8-CA37A6D686F0}" sibTransId="{0FCFBAD8-B51B-42EF-A376-548CB47A4DBC}"/>
    <dgm:cxn modelId="{BCCF25CD-C51A-4C61-9873-805466F128A7}" srcId="{11D43C77-EA46-43AB-B34E-563338498202}" destId="{5C7C667B-F038-4BAD-B34B-F3C823ED62D9}" srcOrd="8" destOrd="0" parTransId="{BB873005-EEAC-4748-BED9-8006B0C80336}" sibTransId="{F2ADDADB-85A1-4CC8-B711-3E2B79D126A7}"/>
    <dgm:cxn modelId="{A8033D2C-F8DA-44EA-BAF5-682DF3CE356B}" srcId="{11D43C77-EA46-43AB-B34E-563338498202}" destId="{D1110DD1-94CF-4902-8496-D2E41188468D}" srcOrd="2" destOrd="0" parTransId="{4103502C-56EE-4122-8B38-291F83577886}" sibTransId="{8E658BB8-D542-418A-B3D1-4AE0AE9C347B}"/>
    <dgm:cxn modelId="{67D80E05-217E-45D8-B702-03E03F51D542}" type="presOf" srcId="{11D43C77-EA46-43AB-B34E-563338498202}" destId="{570A3038-2E37-4D8A-9B37-B1E2EFC75138}" srcOrd="0" destOrd="0" presId="urn:microsoft.com/office/officeart/2005/8/layout/default"/>
    <dgm:cxn modelId="{FF7D32B1-0F92-44E1-A353-A7C777EDF040}" type="presOf" srcId="{C46C6858-409C-4F9C-B677-097D12AE821B}" destId="{7A0FCB74-890E-461B-8487-5628CF72E652}" srcOrd="0" destOrd="0" presId="urn:microsoft.com/office/officeart/2005/8/layout/default"/>
    <dgm:cxn modelId="{EFB11BBB-06A0-48C1-B952-A0648436CFEB}" srcId="{11D43C77-EA46-43AB-B34E-563338498202}" destId="{AB72816F-83AD-4377-A7E5-BAEA31E3AD27}" srcOrd="4" destOrd="0" parTransId="{161B307B-6854-4E5A-9E1C-F2E5A987FDFA}" sibTransId="{FB64B09F-A185-4237-9195-4DA0B410F1D0}"/>
    <dgm:cxn modelId="{DC460BDD-7ACB-4339-8784-1F738ECD72F2}" srcId="{11D43C77-EA46-43AB-B34E-563338498202}" destId="{D0374F84-9052-4581-8245-5AF9617EA40D}" srcOrd="7" destOrd="0" parTransId="{C60616CB-3B9C-48EF-816D-7D86A79B1DD2}" sibTransId="{196BD64F-EAF6-4F32-9561-93F57B245986}"/>
    <dgm:cxn modelId="{73828FB9-CBE8-4F11-A07D-976F20F9B371}" srcId="{11D43C77-EA46-43AB-B34E-563338498202}" destId="{1151D9C9-4F39-4411-BD0D-81A15C57BE63}" srcOrd="9" destOrd="0" parTransId="{2302F15F-E6AC-4D0D-B186-86949F1BC839}" sibTransId="{506517DB-2352-4969-9593-38FA7B16C839}"/>
    <dgm:cxn modelId="{8E6B2FB7-5BAC-4F3B-87A5-5EBDBF4E38AC}" type="presOf" srcId="{BFB18E05-3B0D-4CCB-BBDB-2D997B0744A9}" destId="{A37C4663-16B9-40C3-8B2E-C03F20C0A03A}" srcOrd="0" destOrd="0" presId="urn:microsoft.com/office/officeart/2005/8/layout/default"/>
    <dgm:cxn modelId="{87FD781E-763A-481B-8FDE-89BF5854FD0C}" type="presOf" srcId="{D1110DD1-94CF-4902-8496-D2E41188468D}" destId="{E905D246-057A-400A-A75B-8F131E92ACF3}" srcOrd="0" destOrd="0" presId="urn:microsoft.com/office/officeart/2005/8/layout/default"/>
    <dgm:cxn modelId="{37ABAEA5-038B-4C5A-870C-27CA00A6A999}" type="presOf" srcId="{2BD88B52-F926-4443-9A09-2F80408BA4E2}" destId="{AB64470B-5BAD-4DD7-9FC7-BCB491CEC919}" srcOrd="0" destOrd="0" presId="urn:microsoft.com/office/officeart/2005/8/layout/default"/>
    <dgm:cxn modelId="{4D548EB2-4895-4C04-8503-A8D09CFBAB74}" srcId="{11D43C77-EA46-43AB-B34E-563338498202}" destId="{09245A3C-F091-4C69-BB85-CC4F0BDA9CB8}" srcOrd="0" destOrd="0" parTransId="{77105704-02D8-4996-9BD6-FD4572263CF6}" sibTransId="{D92C0EAF-B708-4A60-ABD2-057A0E0AACDC}"/>
    <dgm:cxn modelId="{09CECB53-20D1-4193-81FF-366932EC7BD5}" type="presOf" srcId="{5C7C667B-F038-4BAD-B34B-F3C823ED62D9}" destId="{EB8FAC5B-501D-4F24-A1C8-4AAD8C7B341E}" srcOrd="0" destOrd="0" presId="urn:microsoft.com/office/officeart/2005/8/layout/default"/>
    <dgm:cxn modelId="{71EEC89F-36E1-42F6-9024-FD789407547F}" srcId="{11D43C77-EA46-43AB-B34E-563338498202}" destId="{C46C6858-409C-4F9C-B677-097D12AE821B}" srcOrd="6" destOrd="0" parTransId="{9F8D2245-3238-47B0-8D68-20DCC4853CEA}" sibTransId="{96584F5A-6F95-43FC-920F-6E4735931B7E}"/>
    <dgm:cxn modelId="{25FB3126-0693-4F06-A5F8-90A5AA8B37D8}" srcId="{11D43C77-EA46-43AB-B34E-563338498202}" destId="{BFB18E05-3B0D-4CCB-BBDB-2D997B0744A9}" srcOrd="3" destOrd="0" parTransId="{74316A2F-EF19-4E7B-BB3A-A63ED7DEAF7A}" sibTransId="{69262F79-3368-404D-8DC9-411478ECCEAE}"/>
    <dgm:cxn modelId="{AAD6333A-CB42-4A36-9A18-0DBAAC664B1F}" type="presOf" srcId="{D0374F84-9052-4581-8245-5AF9617EA40D}" destId="{103D3E49-7DCA-4BBA-88ED-8662F6E3130F}" srcOrd="0" destOrd="0" presId="urn:microsoft.com/office/officeart/2005/8/layout/default"/>
    <dgm:cxn modelId="{F8D57077-880D-4946-A143-3B800687AAB9}" type="presOf" srcId="{09245A3C-F091-4C69-BB85-CC4F0BDA9CB8}" destId="{BAACAA5B-F7BB-49A4-9128-40AF1FFC58D5}" srcOrd="0" destOrd="0" presId="urn:microsoft.com/office/officeart/2005/8/layout/default"/>
    <dgm:cxn modelId="{C33AB94D-3C57-4420-9C0A-0FCBDB094E79}" type="presOf" srcId="{1151D9C9-4F39-4411-BD0D-81A15C57BE63}" destId="{C5EF8855-24EB-445D-A696-7BD960DB0069}" srcOrd="0" destOrd="0" presId="urn:microsoft.com/office/officeart/2005/8/layout/default"/>
    <dgm:cxn modelId="{6A21D49C-27D0-4E72-8688-FFDAC34397FA}" srcId="{11D43C77-EA46-43AB-B34E-563338498202}" destId="{A53796C2-5253-45E7-BB60-1E004F9DEB54}" srcOrd="5" destOrd="0" parTransId="{9569DDE7-76F5-41AD-8EF2-6A74E2CF13A4}" sibTransId="{4298505C-2971-4190-9760-511270A6EF09}"/>
    <dgm:cxn modelId="{DEF63A8E-19D5-47B3-8332-1C8D854438FA}" type="presParOf" srcId="{570A3038-2E37-4D8A-9B37-B1E2EFC75138}" destId="{BAACAA5B-F7BB-49A4-9128-40AF1FFC58D5}" srcOrd="0" destOrd="0" presId="urn:microsoft.com/office/officeart/2005/8/layout/default"/>
    <dgm:cxn modelId="{EA50FABA-9A71-4B94-9624-07617BB89223}" type="presParOf" srcId="{570A3038-2E37-4D8A-9B37-B1E2EFC75138}" destId="{8026E454-7214-451C-8860-D92044427963}" srcOrd="1" destOrd="0" presId="urn:microsoft.com/office/officeart/2005/8/layout/default"/>
    <dgm:cxn modelId="{626141C6-3B71-4761-8971-11B192A625D6}" type="presParOf" srcId="{570A3038-2E37-4D8A-9B37-B1E2EFC75138}" destId="{AB64470B-5BAD-4DD7-9FC7-BCB491CEC919}" srcOrd="2" destOrd="0" presId="urn:microsoft.com/office/officeart/2005/8/layout/default"/>
    <dgm:cxn modelId="{875B4C0D-1A85-4317-8F1A-F06A041F585B}" type="presParOf" srcId="{570A3038-2E37-4D8A-9B37-B1E2EFC75138}" destId="{E45950FB-149D-4604-B3DF-A0DA8A7FBCAE}" srcOrd="3" destOrd="0" presId="urn:microsoft.com/office/officeart/2005/8/layout/default"/>
    <dgm:cxn modelId="{23E9B1E4-B879-4EB5-BECE-E40CFDD744DD}" type="presParOf" srcId="{570A3038-2E37-4D8A-9B37-B1E2EFC75138}" destId="{E905D246-057A-400A-A75B-8F131E92ACF3}" srcOrd="4" destOrd="0" presId="urn:microsoft.com/office/officeart/2005/8/layout/default"/>
    <dgm:cxn modelId="{85E11B39-BC13-4723-9C33-EDA32A7F19E1}" type="presParOf" srcId="{570A3038-2E37-4D8A-9B37-B1E2EFC75138}" destId="{E424C4B6-AA80-428D-9BBF-95C5A6BABA4B}" srcOrd="5" destOrd="0" presId="urn:microsoft.com/office/officeart/2005/8/layout/default"/>
    <dgm:cxn modelId="{01CF2348-917E-41FB-89AD-CA5684954321}" type="presParOf" srcId="{570A3038-2E37-4D8A-9B37-B1E2EFC75138}" destId="{A37C4663-16B9-40C3-8B2E-C03F20C0A03A}" srcOrd="6" destOrd="0" presId="urn:microsoft.com/office/officeart/2005/8/layout/default"/>
    <dgm:cxn modelId="{17F835E6-E436-4306-896A-481984453898}" type="presParOf" srcId="{570A3038-2E37-4D8A-9B37-B1E2EFC75138}" destId="{78764E7D-7A41-4467-A7BD-923A6C8ED301}" srcOrd="7" destOrd="0" presId="urn:microsoft.com/office/officeart/2005/8/layout/default"/>
    <dgm:cxn modelId="{1F3752C9-56FE-44CA-BD59-EE5BCAF6F73A}" type="presParOf" srcId="{570A3038-2E37-4D8A-9B37-B1E2EFC75138}" destId="{715EF76A-21AF-4D9D-81E4-1EDB96A01977}" srcOrd="8" destOrd="0" presId="urn:microsoft.com/office/officeart/2005/8/layout/default"/>
    <dgm:cxn modelId="{E6F9138B-5779-48CA-99B1-91BE1D84A11F}" type="presParOf" srcId="{570A3038-2E37-4D8A-9B37-B1E2EFC75138}" destId="{2A172F52-1EAB-469F-82D1-281431D154CF}" srcOrd="9" destOrd="0" presId="urn:microsoft.com/office/officeart/2005/8/layout/default"/>
    <dgm:cxn modelId="{C0A84EF8-7AD4-4DDF-9917-D05035598144}" type="presParOf" srcId="{570A3038-2E37-4D8A-9B37-B1E2EFC75138}" destId="{65F2F958-AAA3-4EC9-A64B-0EEDD38328CB}" srcOrd="10" destOrd="0" presId="urn:microsoft.com/office/officeart/2005/8/layout/default"/>
    <dgm:cxn modelId="{D0B2824C-44F5-45F3-9C3A-9D2A66E9FEA2}" type="presParOf" srcId="{570A3038-2E37-4D8A-9B37-B1E2EFC75138}" destId="{699CABEE-A360-4C94-BE3A-61D02B035B4A}" srcOrd="11" destOrd="0" presId="urn:microsoft.com/office/officeart/2005/8/layout/default"/>
    <dgm:cxn modelId="{9EB08BBD-964A-4BCF-BC55-23AAEE480193}" type="presParOf" srcId="{570A3038-2E37-4D8A-9B37-B1E2EFC75138}" destId="{7A0FCB74-890E-461B-8487-5628CF72E652}" srcOrd="12" destOrd="0" presId="urn:microsoft.com/office/officeart/2005/8/layout/default"/>
    <dgm:cxn modelId="{DD869943-6B2B-47B4-9270-71F9EED3C6DF}" type="presParOf" srcId="{570A3038-2E37-4D8A-9B37-B1E2EFC75138}" destId="{8B4E7248-EB75-4736-B841-55DA4FA40CCE}" srcOrd="13" destOrd="0" presId="urn:microsoft.com/office/officeart/2005/8/layout/default"/>
    <dgm:cxn modelId="{2320BCEC-4634-48AE-8470-A7557533C987}" type="presParOf" srcId="{570A3038-2E37-4D8A-9B37-B1E2EFC75138}" destId="{103D3E49-7DCA-4BBA-88ED-8662F6E3130F}" srcOrd="14" destOrd="0" presId="urn:microsoft.com/office/officeart/2005/8/layout/default"/>
    <dgm:cxn modelId="{F6E2CBCB-F334-4912-A510-121088B82181}" type="presParOf" srcId="{570A3038-2E37-4D8A-9B37-B1E2EFC75138}" destId="{09119DB5-BE1D-474B-8F2F-203250671EF7}" srcOrd="15" destOrd="0" presId="urn:microsoft.com/office/officeart/2005/8/layout/default"/>
    <dgm:cxn modelId="{4E2DF358-B2E1-4CEA-BBE4-8F58EE4E4076}" type="presParOf" srcId="{570A3038-2E37-4D8A-9B37-B1E2EFC75138}" destId="{EB8FAC5B-501D-4F24-A1C8-4AAD8C7B341E}" srcOrd="16" destOrd="0" presId="urn:microsoft.com/office/officeart/2005/8/layout/default"/>
    <dgm:cxn modelId="{6E990655-4B4F-461C-8861-30A2259833A9}" type="presParOf" srcId="{570A3038-2E37-4D8A-9B37-B1E2EFC75138}" destId="{AD0E2DCC-E29A-4767-9850-A15750112880}" srcOrd="17" destOrd="0" presId="urn:microsoft.com/office/officeart/2005/8/layout/default"/>
    <dgm:cxn modelId="{A38323C4-511E-43CE-8D88-2BD00033053F}" type="presParOf" srcId="{570A3038-2E37-4D8A-9B37-B1E2EFC75138}" destId="{C5EF8855-24EB-445D-A696-7BD960DB0069}"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E62B6199-D7A0-B447-B9ED-BC6F35C6B2FE}" type="datetimeFigureOut">
              <a:rPr lang="en-US" smtClean="0"/>
              <a:t>10/2/2017</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E72AD88D-0A1C-8946-BB7E-CBC9AC4A491C}" type="slidenum">
              <a:rPr lang="en-US" smtClean="0"/>
              <a:t>‹#›</a:t>
            </a:fld>
            <a:endParaRPr lang="en-US"/>
          </a:p>
        </p:txBody>
      </p:sp>
    </p:spTree>
    <p:extLst>
      <p:ext uri="{BB962C8B-B14F-4D97-AF65-F5344CB8AC3E}">
        <p14:creationId xmlns:p14="http://schemas.microsoft.com/office/powerpoint/2010/main" val="2437450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A3FB36A0-E24A-AA41-BDBA-C9DC7CF42762}" type="datetimeFigureOut">
              <a:rPr lang="en-US" smtClean="0"/>
              <a:t>10/2/2017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C6CB4FEE-65ED-6347-AFFB-4EF58CEA3345}" type="slidenum">
              <a:rPr lang="en-US" smtClean="0"/>
              <a:t>‹#›</a:t>
            </a:fld>
            <a:endParaRPr lang="en-US"/>
          </a:p>
        </p:txBody>
      </p:sp>
    </p:spTree>
    <p:extLst>
      <p:ext uri="{BB962C8B-B14F-4D97-AF65-F5344CB8AC3E}">
        <p14:creationId xmlns:p14="http://schemas.microsoft.com/office/powerpoint/2010/main" val="5859479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Andrea</a:t>
            </a:r>
            <a:r>
              <a:rPr lang="en-US" baseline="0" dirty="0" smtClean="0"/>
              <a:t> wishes she could have join us but you can only imagine the amount of work that has been generated because of the election outcomes and the very tangible was in which this may potentially impact our student population.  </a:t>
            </a:r>
            <a:endParaRPr lang="en-US" dirty="0"/>
          </a:p>
        </p:txBody>
      </p:sp>
      <p:sp>
        <p:nvSpPr>
          <p:cNvPr id="4" name="Slide Number Placeholder 3"/>
          <p:cNvSpPr>
            <a:spLocks noGrp="1"/>
          </p:cNvSpPr>
          <p:nvPr>
            <p:ph type="sldNum" sz="quarter" idx="10"/>
          </p:nvPr>
        </p:nvSpPr>
        <p:spPr/>
        <p:txBody>
          <a:bodyPr/>
          <a:lstStyle/>
          <a:p>
            <a:fld id="{C6CB4FEE-65ED-6347-AFFB-4EF58CEA3345}" type="slidenum">
              <a:rPr lang="en-US" smtClean="0"/>
              <a:t>1</a:t>
            </a:fld>
            <a:endParaRPr lang="en-US"/>
          </a:p>
        </p:txBody>
      </p:sp>
    </p:spTree>
    <p:extLst>
      <p:ext uri="{BB962C8B-B14F-4D97-AF65-F5344CB8AC3E}">
        <p14:creationId xmlns:p14="http://schemas.microsoft.com/office/powerpoint/2010/main" val="352486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Daniela: Ed. Legislation</a:t>
            </a:r>
            <a:endParaRPr lang="en-US" dirty="0"/>
          </a:p>
        </p:txBody>
      </p:sp>
      <p:sp>
        <p:nvSpPr>
          <p:cNvPr id="4" name="Slide Number Placeholder 3"/>
          <p:cNvSpPr>
            <a:spLocks noGrp="1"/>
          </p:cNvSpPr>
          <p:nvPr>
            <p:ph type="sldNum" sz="quarter" idx="10"/>
          </p:nvPr>
        </p:nvSpPr>
        <p:spPr/>
        <p:txBody>
          <a:bodyPr/>
          <a:lstStyle/>
          <a:p>
            <a:fld id="{C6CB4FEE-65ED-6347-AFFB-4EF58CEA3345}" type="slidenum">
              <a:rPr lang="en-US" smtClean="0"/>
              <a:t>13</a:t>
            </a:fld>
            <a:endParaRPr lang="en-US"/>
          </a:p>
        </p:txBody>
      </p:sp>
    </p:spTree>
    <p:extLst>
      <p:ext uri="{BB962C8B-B14F-4D97-AF65-F5344CB8AC3E}">
        <p14:creationId xmlns:p14="http://schemas.microsoft.com/office/powerpoint/2010/main" val="158965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dirty="0" smtClean="0"/>
              <a:t> Gen issues: lack of mentorship, familial understanding of higher </a:t>
            </a:r>
            <a:r>
              <a:rPr lang="en-US" dirty="0" err="1" smtClean="0"/>
              <a:t>ed</a:t>
            </a:r>
            <a:r>
              <a:rPr lang="en-US" dirty="0" smtClean="0"/>
              <a:t> processes.</a:t>
            </a:r>
          </a:p>
          <a:p>
            <a:r>
              <a:rPr lang="en-US" dirty="0" smtClean="0"/>
              <a:t>Financial Aid: lack of sufficient funding has broad implications: food security, access to technology.  Banking and access to loans</a:t>
            </a:r>
            <a:r>
              <a:rPr lang="en-US" baseline="0" dirty="0" smtClean="0"/>
              <a:t> are very limited</a:t>
            </a:r>
            <a:endParaRPr lang="en-US" dirty="0"/>
          </a:p>
        </p:txBody>
      </p:sp>
      <p:sp>
        <p:nvSpPr>
          <p:cNvPr id="4" name="Slide Number Placeholder 3"/>
          <p:cNvSpPr>
            <a:spLocks noGrp="1"/>
          </p:cNvSpPr>
          <p:nvPr>
            <p:ph type="sldNum" sz="quarter" idx="10"/>
          </p:nvPr>
        </p:nvSpPr>
        <p:spPr/>
        <p:txBody>
          <a:bodyPr/>
          <a:lstStyle/>
          <a:p>
            <a:fld id="{97682F58-5F2A-264C-9E06-B297A8BC2EA9}" type="slidenum">
              <a:rPr lang="en-US" smtClean="0"/>
              <a:t>14</a:t>
            </a:fld>
            <a:endParaRPr lang="en-US"/>
          </a:p>
        </p:txBody>
      </p:sp>
    </p:spTree>
    <p:extLst>
      <p:ext uri="{BB962C8B-B14F-4D97-AF65-F5344CB8AC3E}">
        <p14:creationId xmlns:p14="http://schemas.microsoft.com/office/powerpoint/2010/main" val="2366536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a common understanding of the words we use to refer to undocumented students</a:t>
            </a:r>
          </a:p>
          <a:p>
            <a:r>
              <a:rPr lang="en-US" baseline="0" dirty="0" smtClean="0"/>
              <a:t>Legislation impacting both immigration and educational rights of undocumented students in the United States and most importantly in the state of California </a:t>
            </a:r>
          </a:p>
          <a:p>
            <a:r>
              <a:rPr lang="en-US" baseline="0" dirty="0" smtClean="0"/>
              <a:t>Challenges faced by our students navigating life and the educational system as undocumented </a:t>
            </a:r>
          </a:p>
          <a:p>
            <a:r>
              <a:rPr lang="en-US" baseline="0" dirty="0" smtClean="0"/>
              <a:t>Resources, now that you know more about our student population, what can you do? How can you help?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6CB4FEE-65ED-6347-AFFB-4EF58CEA3345}" type="slidenum">
              <a:rPr lang="en-US" smtClean="0"/>
              <a:t>2</a:t>
            </a:fld>
            <a:endParaRPr lang="en-US"/>
          </a:p>
        </p:txBody>
      </p:sp>
    </p:spTree>
    <p:extLst>
      <p:ext uri="{BB962C8B-B14F-4D97-AF65-F5344CB8AC3E}">
        <p14:creationId xmlns:p14="http://schemas.microsoft.com/office/powerpoint/2010/main" val="173844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B4FEE-65ED-6347-AFFB-4EF58CEA3345}" type="slidenum">
              <a:rPr lang="en-US" smtClean="0"/>
              <a:t>4</a:t>
            </a:fld>
            <a:endParaRPr lang="en-US"/>
          </a:p>
        </p:txBody>
      </p:sp>
    </p:spTree>
    <p:extLst>
      <p:ext uri="{BB962C8B-B14F-4D97-AF65-F5344CB8AC3E}">
        <p14:creationId xmlns:p14="http://schemas.microsoft.com/office/powerpoint/2010/main" val="164232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Daniela: Ed. Legislation</a:t>
            </a:r>
            <a:endParaRPr lang="en-US" dirty="0"/>
          </a:p>
        </p:txBody>
      </p:sp>
      <p:sp>
        <p:nvSpPr>
          <p:cNvPr id="4" name="Slide Number Placeholder 3"/>
          <p:cNvSpPr>
            <a:spLocks noGrp="1"/>
          </p:cNvSpPr>
          <p:nvPr>
            <p:ph type="sldNum" sz="quarter" idx="10"/>
          </p:nvPr>
        </p:nvSpPr>
        <p:spPr/>
        <p:txBody>
          <a:bodyPr/>
          <a:lstStyle/>
          <a:p>
            <a:fld id="{C6CB4FEE-65ED-6347-AFFB-4EF58CEA3345}" type="slidenum">
              <a:rPr lang="en-US" smtClean="0"/>
              <a:t>5</a:t>
            </a:fld>
            <a:endParaRPr lang="en-US"/>
          </a:p>
        </p:txBody>
      </p:sp>
    </p:spTree>
    <p:extLst>
      <p:ext uri="{BB962C8B-B14F-4D97-AF65-F5344CB8AC3E}">
        <p14:creationId xmlns:p14="http://schemas.microsoft.com/office/powerpoint/2010/main" val="920239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B4FEE-65ED-6347-AFFB-4EF58CEA3345}" type="slidenum">
              <a:rPr lang="en-US" smtClean="0"/>
              <a:t>6</a:t>
            </a:fld>
            <a:endParaRPr lang="en-US"/>
          </a:p>
        </p:txBody>
      </p:sp>
    </p:spTree>
    <p:extLst>
      <p:ext uri="{BB962C8B-B14F-4D97-AF65-F5344CB8AC3E}">
        <p14:creationId xmlns:p14="http://schemas.microsoft.com/office/powerpoint/2010/main" val="363280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B4FEE-65ED-6347-AFFB-4EF58CEA3345}" type="slidenum">
              <a:rPr lang="en-US" smtClean="0"/>
              <a:t>7</a:t>
            </a:fld>
            <a:endParaRPr lang="en-US"/>
          </a:p>
        </p:txBody>
      </p:sp>
    </p:spTree>
    <p:extLst>
      <p:ext uri="{BB962C8B-B14F-4D97-AF65-F5344CB8AC3E}">
        <p14:creationId xmlns:p14="http://schemas.microsoft.com/office/powerpoint/2010/main" val="572917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Andrea does DACA</a:t>
            </a:r>
            <a:endParaRPr lang="en-US" dirty="0"/>
          </a:p>
        </p:txBody>
      </p:sp>
      <p:sp>
        <p:nvSpPr>
          <p:cNvPr id="4" name="Slide Number Placeholder 3"/>
          <p:cNvSpPr>
            <a:spLocks noGrp="1"/>
          </p:cNvSpPr>
          <p:nvPr>
            <p:ph type="sldNum" sz="quarter" idx="10"/>
          </p:nvPr>
        </p:nvSpPr>
        <p:spPr/>
        <p:txBody>
          <a:bodyPr/>
          <a:lstStyle/>
          <a:p>
            <a:fld id="{C6CB4FEE-65ED-6347-AFFB-4EF58CEA3345}" type="slidenum">
              <a:rPr lang="en-US" smtClean="0"/>
              <a:t>9</a:t>
            </a:fld>
            <a:endParaRPr lang="en-US"/>
          </a:p>
        </p:txBody>
      </p:sp>
    </p:spTree>
    <p:extLst>
      <p:ext uri="{BB962C8B-B14F-4D97-AF65-F5344CB8AC3E}">
        <p14:creationId xmlns:p14="http://schemas.microsoft.com/office/powerpoint/2010/main" val="2889040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states: driver’s license</a:t>
            </a:r>
            <a:endParaRPr lang="en-US" dirty="0"/>
          </a:p>
        </p:txBody>
      </p:sp>
      <p:sp>
        <p:nvSpPr>
          <p:cNvPr id="4" name="Slide Number Placeholder 3"/>
          <p:cNvSpPr>
            <a:spLocks noGrp="1"/>
          </p:cNvSpPr>
          <p:nvPr>
            <p:ph type="sldNum" sz="quarter" idx="10"/>
          </p:nvPr>
        </p:nvSpPr>
        <p:spPr/>
        <p:txBody>
          <a:bodyPr/>
          <a:lstStyle/>
          <a:p>
            <a:fld id="{C6CB4FEE-65ED-6347-AFFB-4EF58CEA3345}" type="slidenum">
              <a:rPr lang="en-US" smtClean="0"/>
              <a:t>10</a:t>
            </a:fld>
            <a:endParaRPr lang="en-US"/>
          </a:p>
        </p:txBody>
      </p:sp>
    </p:spTree>
    <p:extLst>
      <p:ext uri="{BB962C8B-B14F-4D97-AF65-F5344CB8AC3E}">
        <p14:creationId xmlns:p14="http://schemas.microsoft.com/office/powerpoint/2010/main" val="93164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397000"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92" name="Shape 292"/>
          <p:cNvSpPr txBox="1">
            <a:spLocks noGrp="1"/>
          </p:cNvSpPr>
          <p:nvPr>
            <p:ph type="body" idx="1"/>
          </p:nvPr>
        </p:nvSpPr>
        <p:spPr>
          <a:xfrm>
            <a:off x="695008" y="4444861"/>
            <a:ext cx="5560059" cy="3636705"/>
          </a:xfrm>
          <a:prstGeom prst="rect">
            <a:avLst/>
          </a:prstGeom>
          <a:noFill/>
          <a:ln>
            <a:noFill/>
          </a:ln>
        </p:spPr>
        <p:txBody>
          <a:bodyPr lIns="92476" tIns="46226" rIns="92476" bIns="46226" anchor="t" anchorCtr="0">
            <a:noAutofit/>
          </a:bodyPr>
          <a:lstStyle/>
          <a:p>
            <a:pPr marL="173422" indent="-173422">
              <a:buClr>
                <a:schemeClr val="dk1"/>
              </a:buClr>
              <a:buSzPct val="100000"/>
              <a:buFont typeface="Calibri"/>
              <a:buChar char="-"/>
            </a:pPr>
            <a:r>
              <a:rPr lang="en-US" dirty="0">
                <a:solidFill>
                  <a:schemeClr val="dk1"/>
                </a:solidFill>
                <a:latin typeface="Calibri"/>
                <a:ea typeface="Calibri"/>
                <a:cs typeface="Calibri"/>
                <a:sym typeface="Calibri"/>
              </a:rPr>
              <a:t>These terms are often used </a:t>
            </a:r>
            <a:r>
              <a:rPr lang="en-US" dirty="0" err="1">
                <a:solidFill>
                  <a:schemeClr val="dk1"/>
                </a:solidFill>
                <a:latin typeface="Calibri"/>
                <a:ea typeface="Calibri"/>
                <a:cs typeface="Calibri"/>
                <a:sym typeface="Calibri"/>
              </a:rPr>
              <a:t>interchangably</a:t>
            </a:r>
            <a:r>
              <a:rPr lang="en-US" dirty="0">
                <a:solidFill>
                  <a:schemeClr val="dk1"/>
                </a:solidFill>
                <a:latin typeface="Calibri"/>
                <a:ea typeface="Calibri"/>
                <a:cs typeface="Calibri"/>
                <a:sym typeface="Calibri"/>
              </a:rPr>
              <a:t>, but they can mean very different things! And remember, avoid using “illegal alien” when referring to any of these student populations.</a:t>
            </a:r>
          </a:p>
          <a:p>
            <a:pPr marL="173422" indent="-96345">
              <a:buClr>
                <a:schemeClr val="dk1"/>
              </a:buClr>
            </a:pPr>
            <a:endParaRPr dirty="0">
              <a:solidFill>
                <a:schemeClr val="dk1"/>
              </a:solidFill>
              <a:latin typeface="Calibri"/>
              <a:ea typeface="Calibri"/>
              <a:cs typeface="Calibri"/>
              <a:sym typeface="Calibri"/>
            </a:endParaRPr>
          </a:p>
          <a:p>
            <a:pPr marL="173422" indent="-173422">
              <a:buClr>
                <a:schemeClr val="dk1"/>
              </a:buClr>
              <a:buSzPct val="100000"/>
              <a:buFont typeface="Calibri"/>
              <a:buChar char="-"/>
            </a:pPr>
            <a:r>
              <a:rPr lang="en-US" dirty="0">
                <a:solidFill>
                  <a:schemeClr val="dk1"/>
                </a:solidFill>
                <a:latin typeface="Calibri"/>
                <a:ea typeface="Calibri"/>
                <a:cs typeface="Calibri"/>
                <a:sym typeface="Calibri"/>
              </a:rPr>
              <a:t>Keep in mind that a student can be undocumented either because they entered without inspection or because they overstayed a visa.</a:t>
            </a:r>
          </a:p>
          <a:p>
            <a:pPr marL="173422" indent="-96345">
              <a:buClr>
                <a:schemeClr val="dk1"/>
              </a:buClr>
            </a:pPr>
            <a:endParaRPr dirty="0">
              <a:solidFill>
                <a:schemeClr val="dk1"/>
              </a:solidFill>
              <a:latin typeface="Calibri"/>
              <a:ea typeface="Calibri"/>
              <a:cs typeface="Calibri"/>
              <a:sym typeface="Calibri"/>
            </a:endParaRPr>
          </a:p>
          <a:p>
            <a:pPr marL="173422" indent="-173422">
              <a:buClr>
                <a:schemeClr val="dk1"/>
              </a:buClr>
              <a:buSzPct val="100000"/>
              <a:buFont typeface="Calibri"/>
              <a:buChar char="-"/>
            </a:pPr>
            <a:r>
              <a:rPr lang="en-US" dirty="0">
                <a:solidFill>
                  <a:schemeClr val="dk1"/>
                </a:solidFill>
                <a:latin typeface="Calibri"/>
                <a:ea typeface="Calibri"/>
                <a:cs typeface="Calibri"/>
                <a:sym typeface="Calibri"/>
              </a:rPr>
              <a:t>First thing about this diagram that needs to be pointed out is that its proportions do not represent the actual populations of students – while some AB 540 students may not be undocumented, it’s likely that the vast majority of AB 540 students are undocumented.</a:t>
            </a:r>
          </a:p>
          <a:p>
            <a:pPr marL="173422" indent="-96345">
              <a:buClr>
                <a:schemeClr val="dk1"/>
              </a:buClr>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 All DACA students are undocumented, but some undocumented students do not have DACA.</a:t>
            </a:r>
          </a:p>
          <a:p>
            <a:pPr>
              <a:buSzPct val="25000"/>
            </a:pPr>
            <a:r>
              <a:rPr lang="en-US" dirty="0">
                <a:solidFill>
                  <a:schemeClr val="dk1"/>
                </a:solidFill>
                <a:latin typeface="Calibri"/>
                <a:ea typeface="Calibri"/>
                <a:cs typeface="Calibri"/>
                <a:sym typeface="Calibri"/>
              </a:rPr>
              <a:t>- Most AB 540 students are probably undocumented, but technically a student does not have to be undocumented to have AB 540 (technically, a U.S. citizen that does not otherwise qualify for in-state tuition can apply for AB 540 if she meets the AB 540 requirements. Registrar’s office has told us that a common scenario is for a U.S. citizen who went to high school in CA, attended college in another state, and is now returning for grad school in CA – would need AB 540 because they would no longer be a “CA resident”.)</a:t>
            </a:r>
          </a:p>
          <a:p>
            <a:pPr>
              <a:buSzPct val="25000"/>
            </a:pPr>
            <a:r>
              <a:rPr lang="en-US" dirty="0">
                <a:solidFill>
                  <a:schemeClr val="dk1"/>
                </a:solidFill>
                <a:latin typeface="Calibri"/>
                <a:ea typeface="Calibri"/>
                <a:cs typeface="Calibri"/>
                <a:sym typeface="Calibri"/>
              </a:rPr>
              <a:t>- There is no relationship between DACA and AB 540 – a student can have both, AB 540 without DACA, or DACA without AB 540. </a:t>
            </a:r>
          </a:p>
        </p:txBody>
      </p:sp>
      <p:sp>
        <p:nvSpPr>
          <p:cNvPr id="293" name="Shape 293"/>
          <p:cNvSpPr txBox="1">
            <a:spLocks noGrp="1"/>
          </p:cNvSpPr>
          <p:nvPr>
            <p:ph type="sldNum" idx="12"/>
          </p:nvPr>
        </p:nvSpPr>
        <p:spPr>
          <a:xfrm>
            <a:off x="3936767" y="8772668"/>
            <a:ext cx="3011698" cy="463406"/>
          </a:xfrm>
          <a:prstGeom prst="rect">
            <a:avLst/>
          </a:prstGeom>
          <a:noFill/>
          <a:ln>
            <a:noFill/>
          </a:ln>
        </p:spPr>
        <p:txBody>
          <a:bodyPr lIns="92476" tIns="46226" rIns="92476" bIns="46226" anchor="b" anchorCtr="0">
            <a:noAutofit/>
          </a:bodyPr>
          <a:lstStyle/>
          <a:p>
            <a:pPr>
              <a:buSzPct val="25000"/>
            </a:pPr>
            <a:fld id="{00000000-1234-1234-1234-123412341234}" type="slidenum">
              <a:rPr lang="en-US">
                <a:solidFill>
                  <a:srgbClr val="000000"/>
                </a:solidFill>
              </a:rPr>
              <a:pPr>
                <a:buSzPct val="25000"/>
              </a:pPr>
              <a:t>11</a:t>
            </a:fld>
            <a:endParaRPr lang="en-US">
              <a:solidFill>
                <a:srgbClr val="000000"/>
              </a:solidFill>
            </a:endParaRPr>
          </a:p>
        </p:txBody>
      </p:sp>
    </p:spTree>
    <p:extLst>
      <p:ext uri="{BB962C8B-B14F-4D97-AF65-F5344CB8AC3E}">
        <p14:creationId xmlns:p14="http://schemas.microsoft.com/office/powerpoint/2010/main" val="47959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165AB709-C522-664F-8F52-26AD8B35934E}" type="datetimeFigureOut">
              <a:rPr lang="en-US" smtClean="0"/>
              <a:t>10/2/2017</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65AB709-C522-664F-8F52-26AD8B35934E}"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4AF1-AE1E-E247-917F-CADD8AAFDF4F}"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65AB709-C522-664F-8F52-26AD8B35934E}"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4AF1-AE1E-E247-917F-CADD8AAFDF4F}"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65AB709-C522-664F-8F52-26AD8B35934E}"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24AF1-AE1E-E247-917F-CADD8AAFDF4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5AB709-C522-664F-8F52-26AD8B35934E}" type="datetimeFigureOut">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24AF1-AE1E-E247-917F-CADD8AAFDF4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5AB709-C522-664F-8F52-26AD8B35934E}"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5AB709-C522-664F-8F52-26AD8B35934E}"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4AF1-AE1E-E247-917F-CADD8AAFDF4F}"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5AB709-C522-664F-8F52-26AD8B35934E}"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4AF1-AE1E-E247-917F-CADD8AAFDF4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5AB709-C522-664F-8F52-26AD8B35934E}"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4AF1-AE1E-E247-917F-CADD8AAFDF4F}"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5AB709-C522-664F-8F52-26AD8B35934E}"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4AF1-AE1E-E247-917F-CADD8AAFDF4F}"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65AB709-C522-664F-8F52-26AD8B35934E}"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4AF1-AE1E-E247-917F-CADD8AAFDF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65AB709-C522-664F-8F52-26AD8B35934E}"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4AF1-AE1E-E247-917F-CADD8AAFDF4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65AB709-C522-664F-8F52-26AD8B35934E}"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4AF1-AE1E-E247-917F-CADD8AAFDF4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165AB709-C522-664F-8F52-26AD8B35934E}" type="datetimeFigureOut">
              <a:rPr lang="en-US" smtClean="0"/>
              <a:t>10/2/2017</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E7E24AF1-AE1E-E247-917F-CADD8AAFDF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165AB709-C522-664F-8F52-26AD8B35934E}"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4AF1-AE1E-E247-917F-CADD8AAFDF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5AB709-C522-664F-8F52-26AD8B35934E}"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4AF1-AE1E-E247-917F-CADD8AAFDF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5AB709-C522-664F-8F52-26AD8B35934E}"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4AF1-AE1E-E247-917F-CADD8AAFDF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65AB709-C522-664F-8F52-26AD8B35934E}"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4AF1-AE1E-E247-917F-CADD8AAFDF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65AB709-C522-664F-8F52-26AD8B35934E}" type="datetimeFigureOut">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24AF1-AE1E-E247-917F-CADD8AAFDF4F}"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65AB709-C522-664F-8F52-26AD8B35934E}"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4AF1-AE1E-E247-917F-CADD8AAFDF4F}"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165AB709-C522-664F-8F52-26AD8B35934E}" type="datetimeFigureOut">
              <a:rPr lang="en-US" smtClean="0"/>
              <a:t>10/2/2017</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E7E24AF1-AE1E-E247-917F-CADD8AAFDF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ucimm@law.ucdavis.edu" TargetMode="External"/><Relationship Id="rId2" Type="http://schemas.openxmlformats.org/officeDocument/2006/relationships/hyperlink" Target="https://law.ucdavis.edu/uc-undocumente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undoc.universityofcalifornia.edu" TargetMode="External"/><Relationship Id="rId2" Type="http://schemas.openxmlformats.org/officeDocument/2006/relationships/hyperlink" Target="http://undocumented.ucdavis.edu/" TargetMode="External"/><Relationship Id="rId1" Type="http://schemas.openxmlformats.org/officeDocument/2006/relationships/slideLayout" Target="../slideLayouts/slideLayout2.xml"/><Relationship Id="rId5" Type="http://schemas.openxmlformats.org/officeDocument/2006/relationships/hyperlink" Target="http://e4fc.org/" TargetMode="External"/><Relationship Id="rId4" Type="http://schemas.openxmlformats.org/officeDocument/2006/relationships/hyperlink" Target="http://www.lrcft.org/immigratio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9013" y="457201"/>
            <a:ext cx="3657600" cy="2308536"/>
          </a:xfrm>
        </p:spPr>
        <p:txBody>
          <a:bodyPr>
            <a:normAutofit/>
          </a:bodyPr>
          <a:lstStyle/>
          <a:p>
            <a:r>
              <a:rPr lang="en-US" dirty="0" smtClean="0"/>
              <a:t>AB540 &amp; Undocumented Students</a:t>
            </a:r>
            <a:endParaRPr lang="en-US" dirty="0"/>
          </a:p>
        </p:txBody>
      </p:sp>
      <p:sp>
        <p:nvSpPr>
          <p:cNvPr id="5" name="Text Placeholder 4"/>
          <p:cNvSpPr>
            <a:spLocks noGrp="1"/>
          </p:cNvSpPr>
          <p:nvPr>
            <p:ph type="body" sz="half" idx="2"/>
          </p:nvPr>
        </p:nvSpPr>
        <p:spPr>
          <a:xfrm>
            <a:off x="4799013" y="3195960"/>
            <a:ext cx="4139504" cy="2775072"/>
          </a:xfrm>
        </p:spPr>
        <p:txBody>
          <a:bodyPr>
            <a:normAutofit fontScale="92500" lnSpcReduction="10000"/>
          </a:bodyPr>
          <a:lstStyle/>
          <a:p>
            <a:r>
              <a:rPr lang="en-US" dirty="0" smtClean="0"/>
              <a:t>Sandra </a:t>
            </a:r>
            <a:r>
              <a:rPr lang="en-US" dirty="0" err="1" smtClean="0"/>
              <a:t>Guzmán</a:t>
            </a:r>
            <a:r>
              <a:rPr lang="en-US" dirty="0" smtClean="0"/>
              <a:t>, Counseling faculty</a:t>
            </a:r>
          </a:p>
          <a:p>
            <a:r>
              <a:rPr lang="en-US" dirty="0" smtClean="0"/>
              <a:t>Belinda Lum, Soc. Faculty</a:t>
            </a:r>
          </a:p>
          <a:p>
            <a:endParaRPr lang="en-US" b="1" u="sng" dirty="0" smtClean="0"/>
          </a:p>
          <a:p>
            <a:r>
              <a:rPr lang="en-US" b="1" u="sng" dirty="0" smtClean="0"/>
              <a:t>Presentation credit(s) to:</a:t>
            </a:r>
            <a:endParaRPr lang="en-US" b="1" u="sng" dirty="0"/>
          </a:p>
          <a:p>
            <a:r>
              <a:rPr lang="en-US" dirty="0" smtClean="0"/>
              <a:t>Andrea Gaytan </a:t>
            </a:r>
          </a:p>
          <a:p>
            <a:r>
              <a:rPr lang="en-US" sz="1800" dirty="0" smtClean="0"/>
              <a:t>AB540 &amp; Undocumented Student Center</a:t>
            </a:r>
          </a:p>
          <a:p>
            <a:r>
              <a:rPr lang="en-US" dirty="0" smtClean="0"/>
              <a:t>1003 Student Community Center</a:t>
            </a:r>
          </a:p>
          <a:p>
            <a:r>
              <a:rPr lang="en-US" dirty="0" smtClean="0"/>
              <a:t>UC Davis</a:t>
            </a:r>
          </a:p>
          <a:p>
            <a:endParaRPr lang="en-US" dirty="0" smtClean="0"/>
          </a:p>
          <a:p>
            <a:endParaRPr lang="en-US" dirty="0" smtClean="0"/>
          </a:p>
          <a:p>
            <a:endParaRPr lang="en-US" dirty="0"/>
          </a:p>
          <a:p>
            <a:endParaRPr lang="en-US" dirty="0" smtClean="0"/>
          </a:p>
        </p:txBody>
      </p:sp>
      <p:pic>
        <p:nvPicPr>
          <p:cNvPr id="13" name="Picture Placeholder 12" descr="Screen Shot 2014-10-29 at 10.05.19 PM.pn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8286" r="18286"/>
          <a:stretch>
            <a:fillRect/>
          </a:stretch>
        </p:blipFill>
        <p:spPr>
          <a:xfrm rot="21421631">
            <a:off x="820668" y="679435"/>
            <a:ext cx="3468664" cy="5124723"/>
          </a:xfrm>
        </p:spPr>
      </p:pic>
    </p:spTree>
    <p:extLst>
      <p:ext uri="{BB962C8B-B14F-4D97-AF65-F5344CB8AC3E}">
        <p14:creationId xmlns:p14="http://schemas.microsoft.com/office/powerpoint/2010/main" val="2446567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Deferred Action for Childhood Arrivals</a:t>
            </a:r>
            <a:r>
              <a:rPr lang="en-US" b="1" dirty="0"/>
              <a:t/>
            </a:r>
            <a:br>
              <a:rPr lang="en-US" b="1" dirty="0"/>
            </a:br>
            <a:r>
              <a:rPr lang="en-US" b="1" dirty="0" smtClean="0"/>
              <a:t>DACA</a:t>
            </a:r>
            <a:endParaRPr lang="en-US" sz="3200" b="1" dirty="0"/>
          </a:p>
        </p:txBody>
      </p:sp>
      <p:sp>
        <p:nvSpPr>
          <p:cNvPr id="3" name="Rectangle 2"/>
          <p:cNvSpPr/>
          <p:nvPr/>
        </p:nvSpPr>
        <p:spPr>
          <a:xfrm>
            <a:off x="921565" y="1582340"/>
            <a:ext cx="7462425" cy="1754327"/>
          </a:xfrm>
          <a:prstGeom prst="rect">
            <a:avLst/>
          </a:prstGeom>
        </p:spPr>
        <p:txBody>
          <a:bodyPr wrap="square">
            <a:spAutoFit/>
          </a:bodyPr>
          <a:lstStyle/>
          <a:p>
            <a:endParaRPr lang="en-US" dirty="0"/>
          </a:p>
          <a:p>
            <a:endParaRPr lang="en-US" dirty="0" smtClean="0"/>
          </a:p>
          <a:p>
            <a:endParaRPr lang="en-US" dirty="0"/>
          </a:p>
          <a:p>
            <a:endParaRPr lang="en-US" dirty="0" smtClean="0"/>
          </a:p>
          <a:p>
            <a:endParaRPr lang="en-US" dirty="0"/>
          </a:p>
          <a:p>
            <a:endParaRPr lang="en-US" dirty="0"/>
          </a:p>
        </p:txBody>
      </p:sp>
      <p:sp>
        <p:nvSpPr>
          <p:cNvPr id="5" name="Rectangle 4"/>
          <p:cNvSpPr/>
          <p:nvPr/>
        </p:nvSpPr>
        <p:spPr>
          <a:xfrm>
            <a:off x="683904" y="1519307"/>
            <a:ext cx="7937746" cy="1015663"/>
          </a:xfrm>
          <a:prstGeom prst="rect">
            <a:avLst/>
          </a:prstGeom>
        </p:spPr>
        <p:txBody>
          <a:bodyPr wrap="square">
            <a:spAutoFit/>
          </a:bodyPr>
          <a:lstStyle/>
          <a:p>
            <a:pPr marL="285750" indent="-285750">
              <a:buFont typeface="Arial"/>
              <a:buChar char="•"/>
            </a:pPr>
            <a:r>
              <a:rPr lang="en-US" sz="2000" dirty="0" smtClean="0"/>
              <a:t>June 15, 2012:</a:t>
            </a:r>
            <a:r>
              <a:rPr lang="en-US" sz="2000" dirty="0"/>
              <a:t> </a:t>
            </a:r>
            <a:r>
              <a:rPr lang="en-US" sz="2000" dirty="0" smtClean="0"/>
              <a:t>DHS announced certain </a:t>
            </a:r>
            <a:r>
              <a:rPr lang="en-US" sz="2000" dirty="0"/>
              <a:t>youth who were brought into the United States as minors and meet certain requirements, will be given “deferred action” </a:t>
            </a:r>
            <a:r>
              <a:rPr lang="en-US" sz="2000" dirty="0" smtClean="0"/>
              <a:t>(Protection for Deportation) for </a:t>
            </a:r>
            <a:r>
              <a:rPr lang="en-US" sz="2000" dirty="0"/>
              <a:t>two years</a:t>
            </a:r>
            <a:r>
              <a:rPr lang="en-US" sz="2000" dirty="0" smtClean="0"/>
              <a:t>.</a:t>
            </a:r>
          </a:p>
        </p:txBody>
      </p:sp>
      <p:graphicFrame>
        <p:nvGraphicFramePr>
          <p:cNvPr id="6" name="Content Placeholder 2"/>
          <p:cNvGraphicFramePr>
            <a:graphicFrameLocks/>
          </p:cNvGraphicFramePr>
          <p:nvPr>
            <p:extLst>
              <p:ext uri="{D42A27DB-BD31-4B8C-83A1-F6EECF244321}">
                <p14:modId xmlns:p14="http://schemas.microsoft.com/office/powerpoint/2010/main" val="4287965198"/>
              </p:ext>
            </p:extLst>
          </p:nvPr>
        </p:nvGraphicFramePr>
        <p:xfrm>
          <a:off x="459473" y="2682677"/>
          <a:ext cx="8283387" cy="3976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6061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0" y="365125"/>
            <a:ext cx="9144000" cy="1325562"/>
          </a:xfrm>
          <a:prstGeom prst="rect">
            <a:avLst/>
          </a:prstGeom>
          <a:solidFill>
            <a:schemeClr val="accent6">
              <a:lumMod val="60000"/>
              <a:lumOff val="40000"/>
            </a:schemeClr>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6000" b="1" dirty="0" smtClean="0">
                <a:solidFill>
                  <a:schemeClr val="dk1"/>
                </a:solidFill>
                <a:ea typeface="Calibri"/>
                <a:cs typeface="Calibri"/>
                <a:sym typeface="Calibri"/>
              </a:rPr>
              <a:t>How Do </a:t>
            </a:r>
            <a:r>
              <a:rPr lang="en-US" sz="6000" b="1" dirty="0">
                <a:solidFill>
                  <a:schemeClr val="dk1"/>
                </a:solidFill>
                <a:ea typeface="Calibri"/>
                <a:cs typeface="Calibri"/>
                <a:sym typeface="Calibri"/>
              </a:rPr>
              <a:t>S</a:t>
            </a:r>
            <a:r>
              <a:rPr lang="en-US" sz="6000" b="1" dirty="0" smtClean="0">
                <a:solidFill>
                  <a:schemeClr val="dk1"/>
                </a:solidFill>
                <a:ea typeface="Calibri"/>
                <a:cs typeface="Calibri"/>
                <a:sym typeface="Calibri"/>
              </a:rPr>
              <a:t>tudents Identify?</a:t>
            </a:r>
            <a:endParaRPr lang="en-US" sz="6000" b="1" dirty="0">
              <a:solidFill>
                <a:schemeClr val="dk1"/>
              </a:solidFill>
              <a:ea typeface="Calibri"/>
              <a:cs typeface="Calibri"/>
              <a:sym typeface="Calibri"/>
            </a:endParaRPr>
          </a:p>
        </p:txBody>
      </p:sp>
      <p:sp>
        <p:nvSpPr>
          <p:cNvPr id="283" name="Shape 283"/>
          <p:cNvSpPr txBox="1">
            <a:spLocks noGrp="1"/>
          </p:cNvSpPr>
          <p:nvPr>
            <p:ph idx="1"/>
          </p:nvPr>
        </p:nvSpPr>
        <p:spPr>
          <a:xfrm>
            <a:off x="124587" y="1836810"/>
            <a:ext cx="8894826" cy="15723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100000"/>
              <a:buNone/>
            </a:pPr>
            <a:r>
              <a:rPr lang="en-US" sz="2400" b="0" i="0" u="none" strike="noStrike" cap="none" baseline="0" dirty="0">
                <a:solidFill>
                  <a:schemeClr val="dk1"/>
                </a:solidFill>
                <a:ea typeface="Calibri"/>
                <a:cs typeface="Calibri"/>
                <a:sym typeface="Calibri"/>
              </a:rPr>
              <a:t>“Undocumented Student” </a:t>
            </a:r>
            <a:r>
              <a:rPr lang="en-US" sz="2400" b="0" i="0" u="none" strike="noStrike" cap="none" baseline="0" dirty="0" smtClean="0">
                <a:solidFill>
                  <a:srgbClr val="FF6600"/>
                </a:solidFill>
                <a:ea typeface="Calibri"/>
                <a:cs typeface="Calibri"/>
                <a:sym typeface="Calibri"/>
              </a:rPr>
              <a:t>vs</a:t>
            </a:r>
            <a:r>
              <a:rPr lang="en-US" sz="2400" b="0" i="0" u="none" strike="noStrike" cap="none" baseline="0" dirty="0">
                <a:solidFill>
                  <a:srgbClr val="FF6600"/>
                </a:solidFill>
                <a:ea typeface="Calibri"/>
                <a:cs typeface="Calibri"/>
                <a:sym typeface="Calibri"/>
              </a:rPr>
              <a:t>.  </a:t>
            </a:r>
            <a:r>
              <a:rPr lang="en-US" sz="2400" b="0" i="0" u="none" strike="noStrike" cap="none" baseline="0" dirty="0">
                <a:solidFill>
                  <a:schemeClr val="dk1"/>
                </a:solidFill>
                <a:ea typeface="Calibri"/>
                <a:cs typeface="Calibri"/>
                <a:sym typeface="Calibri"/>
              </a:rPr>
              <a:t>“AB 540 Student” </a:t>
            </a:r>
            <a:r>
              <a:rPr lang="en-US" sz="2400" b="0" i="0" u="none" strike="noStrike" cap="none" baseline="0" dirty="0">
                <a:solidFill>
                  <a:srgbClr val="FF6600"/>
                </a:solidFill>
                <a:ea typeface="Calibri"/>
                <a:cs typeface="Calibri"/>
                <a:sym typeface="Calibri"/>
              </a:rPr>
              <a:t>vs. </a:t>
            </a:r>
            <a:r>
              <a:rPr lang="en-US" sz="2400" b="0" i="0" u="none" strike="noStrike" cap="none" baseline="0" dirty="0">
                <a:solidFill>
                  <a:schemeClr val="dk1"/>
                </a:solidFill>
                <a:ea typeface="Calibri"/>
                <a:cs typeface="Calibri"/>
                <a:sym typeface="Calibri"/>
              </a:rPr>
              <a:t>“</a:t>
            </a:r>
            <a:r>
              <a:rPr lang="en-US" sz="2400" b="0" i="0" u="none" strike="noStrike" cap="none" baseline="0" dirty="0" err="1" smtClean="0">
                <a:solidFill>
                  <a:schemeClr val="dk1"/>
                </a:solidFill>
                <a:ea typeface="Calibri"/>
                <a:cs typeface="Calibri"/>
                <a:sym typeface="Calibri"/>
              </a:rPr>
              <a:t>DACAmented</a:t>
            </a:r>
            <a:r>
              <a:rPr lang="en-US" sz="2400" b="0" i="0" u="none" strike="noStrike" cap="none" baseline="0" dirty="0" smtClean="0">
                <a:solidFill>
                  <a:schemeClr val="dk1"/>
                </a:solidFill>
                <a:ea typeface="Calibri"/>
                <a:cs typeface="Calibri"/>
                <a:sym typeface="Calibri"/>
              </a:rPr>
              <a:t> </a:t>
            </a:r>
            <a:r>
              <a:rPr lang="en-US" sz="2400" b="0" i="0" u="none" strike="noStrike" cap="none" baseline="0" dirty="0">
                <a:solidFill>
                  <a:schemeClr val="dk1"/>
                </a:solidFill>
                <a:ea typeface="Calibri"/>
                <a:cs typeface="Calibri"/>
                <a:sym typeface="Calibri"/>
              </a:rPr>
              <a:t>Student”:</a:t>
            </a:r>
          </a:p>
        </p:txBody>
      </p:sp>
      <p:sp>
        <p:nvSpPr>
          <p:cNvPr id="284" name="Shape 284"/>
          <p:cNvSpPr/>
          <p:nvPr/>
        </p:nvSpPr>
        <p:spPr>
          <a:xfrm>
            <a:off x="3820519" y="2377439"/>
            <a:ext cx="4164053" cy="3889757"/>
          </a:xfrm>
          <a:prstGeom prst="ellipse">
            <a:avLst/>
          </a:prstGeom>
          <a:solidFill>
            <a:srgbClr val="002060">
              <a:alpha val="49803"/>
            </a:srgbClr>
          </a:solidFill>
          <a:ln w="12700" cap="flat">
            <a:solidFill>
              <a:srgbClr val="42719C"/>
            </a:solidFill>
            <a:prstDash val="solid"/>
            <a:miter/>
            <a:headEnd type="none" w="med" len="med"/>
            <a:tailEnd type="none" w="med" len="med"/>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85" name="Shape 285"/>
          <p:cNvSpPr txBox="1"/>
          <p:nvPr/>
        </p:nvSpPr>
        <p:spPr>
          <a:xfrm>
            <a:off x="4966928" y="2653507"/>
            <a:ext cx="2000249" cy="369299"/>
          </a:xfrm>
          <a:prstGeom prst="rect">
            <a:avLst/>
          </a:prstGeom>
          <a:noFill/>
          <a:ln>
            <a:noFill/>
          </a:ln>
        </p:spPr>
        <p:txBody>
          <a:bodyPr lIns="91425" tIns="45700" rIns="91425" bIns="45700" anchor="t" anchorCtr="0">
            <a:noAutofit/>
          </a:bodyPr>
          <a:lstStyle/>
          <a:p>
            <a:pPr algn="ctr">
              <a:buSzPct val="25000"/>
            </a:pPr>
            <a:r>
              <a:rPr lang="en-US" kern="0" dirty="0">
                <a:solidFill>
                  <a:srgbClr val="000000"/>
                </a:solidFill>
                <a:latin typeface="Calibri"/>
                <a:ea typeface="Calibri"/>
                <a:cs typeface="Calibri"/>
                <a:sym typeface="Calibri"/>
                <a:rtl val="0"/>
              </a:rPr>
              <a:t>Undocumented Students (“Dreamers”)</a:t>
            </a:r>
          </a:p>
        </p:txBody>
      </p:sp>
      <p:sp>
        <p:nvSpPr>
          <p:cNvPr id="286" name="Shape 286"/>
          <p:cNvSpPr/>
          <p:nvPr/>
        </p:nvSpPr>
        <p:spPr>
          <a:xfrm>
            <a:off x="4213048" y="3592439"/>
            <a:ext cx="2281482" cy="2371033"/>
          </a:xfrm>
          <a:prstGeom prst="ellipse">
            <a:avLst/>
          </a:prstGeom>
          <a:solidFill>
            <a:srgbClr val="00B0F0">
              <a:alpha val="49803"/>
            </a:srgbClr>
          </a:solidFill>
          <a:ln w="12700" cap="flat">
            <a:solidFill>
              <a:srgbClr val="42719C"/>
            </a:solidFill>
            <a:prstDash val="solid"/>
            <a:miter/>
            <a:headEnd type="none" w="med" len="med"/>
            <a:tailEnd type="none" w="med" len="med"/>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87" name="Shape 287"/>
          <p:cNvSpPr txBox="1"/>
          <p:nvPr/>
        </p:nvSpPr>
        <p:spPr>
          <a:xfrm>
            <a:off x="4736610" y="4047819"/>
            <a:ext cx="1613570" cy="646331"/>
          </a:xfrm>
          <a:prstGeom prst="rect">
            <a:avLst/>
          </a:prstGeom>
          <a:noFill/>
          <a:ln>
            <a:noFill/>
          </a:ln>
        </p:spPr>
        <p:txBody>
          <a:bodyPr lIns="91425" tIns="45700" rIns="91425" bIns="45700" anchor="t" anchorCtr="0">
            <a:noAutofit/>
          </a:bodyPr>
          <a:lstStyle/>
          <a:p>
            <a:pPr algn="ctr">
              <a:buSzPct val="25000"/>
            </a:pPr>
            <a:r>
              <a:rPr lang="en-US" kern="0" dirty="0">
                <a:solidFill>
                  <a:srgbClr val="000000"/>
                </a:solidFill>
                <a:latin typeface="Calibri"/>
                <a:ea typeface="Calibri"/>
                <a:cs typeface="Calibri"/>
                <a:sym typeface="Calibri"/>
                <a:rtl val="0"/>
              </a:rPr>
              <a:t>DACA </a:t>
            </a:r>
            <a:r>
              <a:rPr lang="en-US" kern="0" dirty="0" smtClean="0">
                <a:solidFill>
                  <a:srgbClr val="000000"/>
                </a:solidFill>
                <a:latin typeface="Calibri"/>
                <a:ea typeface="Calibri"/>
                <a:cs typeface="Calibri"/>
                <a:sym typeface="Calibri"/>
                <a:rtl val="0"/>
              </a:rPr>
              <a:t>Students</a:t>
            </a:r>
          </a:p>
          <a:p>
            <a:pPr algn="ctr">
              <a:buSzPct val="25000"/>
            </a:pPr>
            <a:r>
              <a:rPr lang="en-US" sz="1600" kern="0" dirty="0" smtClean="0">
                <a:solidFill>
                  <a:srgbClr val="000000"/>
                </a:solidFill>
                <a:latin typeface="Calibri"/>
                <a:ea typeface="Calibri"/>
                <a:cs typeface="Calibri"/>
                <a:sym typeface="Calibri"/>
                <a:rtl val="0"/>
              </a:rPr>
              <a:t>(“</a:t>
            </a:r>
            <a:r>
              <a:rPr lang="en-US" sz="1600" kern="0" dirty="0" err="1" smtClean="0">
                <a:solidFill>
                  <a:srgbClr val="000000"/>
                </a:solidFill>
                <a:latin typeface="Calibri"/>
                <a:ea typeface="Calibri"/>
                <a:cs typeface="Calibri"/>
                <a:sym typeface="Calibri"/>
                <a:rtl val="0"/>
              </a:rPr>
              <a:t>DACAmented</a:t>
            </a:r>
            <a:r>
              <a:rPr lang="en-US" sz="1600" kern="0" dirty="0" smtClean="0">
                <a:solidFill>
                  <a:srgbClr val="000000"/>
                </a:solidFill>
                <a:latin typeface="Calibri"/>
                <a:ea typeface="Calibri"/>
                <a:cs typeface="Calibri"/>
                <a:sym typeface="Calibri"/>
                <a:rtl val="0"/>
              </a:rPr>
              <a:t>”)</a:t>
            </a:r>
            <a:endParaRPr lang="en-US" sz="1600" kern="0" dirty="0">
              <a:solidFill>
                <a:srgbClr val="000000"/>
              </a:solidFill>
              <a:latin typeface="Calibri"/>
              <a:ea typeface="Calibri"/>
              <a:cs typeface="Calibri"/>
              <a:sym typeface="Calibri"/>
              <a:rtl val="0"/>
            </a:endParaRPr>
          </a:p>
        </p:txBody>
      </p:sp>
      <p:sp>
        <p:nvSpPr>
          <p:cNvPr id="288" name="Shape 288"/>
          <p:cNvSpPr/>
          <p:nvPr/>
        </p:nvSpPr>
        <p:spPr>
          <a:xfrm>
            <a:off x="2822674" y="4047819"/>
            <a:ext cx="1995690" cy="2133599"/>
          </a:xfrm>
          <a:prstGeom prst="ellipse">
            <a:avLst/>
          </a:prstGeom>
          <a:solidFill>
            <a:srgbClr val="92D050">
              <a:alpha val="49803"/>
            </a:srgbClr>
          </a:solidFill>
          <a:ln w="12700" cap="flat">
            <a:solidFill>
              <a:srgbClr val="42719C"/>
            </a:solidFill>
            <a:prstDash val="solid"/>
            <a:miter/>
            <a:headEnd type="none" w="med" len="med"/>
            <a:tailEnd type="none" w="med" len="med"/>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89" name="Shape 289"/>
          <p:cNvSpPr txBox="1"/>
          <p:nvPr/>
        </p:nvSpPr>
        <p:spPr>
          <a:xfrm>
            <a:off x="2977299" y="4694150"/>
            <a:ext cx="1478238" cy="835018"/>
          </a:xfrm>
          <a:prstGeom prst="rect">
            <a:avLst/>
          </a:prstGeom>
          <a:noFill/>
          <a:ln>
            <a:noFill/>
          </a:ln>
        </p:spPr>
        <p:txBody>
          <a:bodyPr lIns="91425" tIns="45700" rIns="91425" bIns="45700" anchor="t" anchorCtr="0">
            <a:noAutofit/>
          </a:bodyPr>
          <a:lstStyle/>
          <a:p>
            <a:pPr algn="ctr">
              <a:buSzPct val="25000"/>
            </a:pPr>
            <a:r>
              <a:rPr lang="en-US" kern="0" dirty="0">
                <a:solidFill>
                  <a:srgbClr val="000000"/>
                </a:solidFill>
                <a:latin typeface="Calibri"/>
                <a:ea typeface="Calibri"/>
                <a:cs typeface="Calibri"/>
                <a:sym typeface="Calibri"/>
                <a:rtl val="0"/>
              </a:rPr>
              <a:t>AB 540 Students</a:t>
            </a:r>
          </a:p>
        </p:txBody>
      </p:sp>
    </p:spTree>
    <p:extLst>
      <p:ext uri="{BB962C8B-B14F-4D97-AF65-F5344CB8AC3E}">
        <p14:creationId xmlns:p14="http://schemas.microsoft.com/office/powerpoint/2010/main" val="434457309"/>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746521" cy="868362"/>
          </a:xfrm>
        </p:spPr>
        <p:txBody>
          <a:bodyPr/>
          <a:lstStyle/>
          <a:p>
            <a:r>
              <a:rPr lang="en-US" b="1" dirty="0" smtClean="0"/>
              <a:t>Impact of Presidential Election</a:t>
            </a:r>
            <a:endParaRPr lang="en-US" b="1" dirty="0"/>
          </a:p>
        </p:txBody>
      </p:sp>
      <p:sp>
        <p:nvSpPr>
          <p:cNvPr id="4" name="Content Placeholder 2"/>
          <p:cNvSpPr txBox="1">
            <a:spLocks/>
          </p:cNvSpPr>
          <p:nvPr/>
        </p:nvSpPr>
        <p:spPr>
          <a:xfrm>
            <a:off x="914399" y="1621766"/>
            <a:ext cx="7313613" cy="4951561"/>
          </a:xfrm>
          <a:prstGeom prst="rect">
            <a:avLst/>
          </a:prstGeom>
        </p:spPr>
        <p:txBody>
          <a:bodyPr vert="horz" lIns="91440" tIns="45720" rIns="91440" bIns="45720" rtlCol="0">
            <a:normAutofit lnSpcReduction="10000"/>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3"/>
              </a:buBlip>
              <a:defRPr lang="en-US" sz="1800" kern="1200" dirty="0">
                <a:solidFill>
                  <a:schemeClr val="tx1"/>
                </a:solidFill>
                <a:latin typeface="+mn-lt"/>
                <a:ea typeface="+mn-ea"/>
                <a:cs typeface="+mn-cs"/>
              </a:defRPr>
            </a:lvl9pPr>
          </a:lstStyle>
          <a:p>
            <a:r>
              <a:rPr lang="en-US" sz="2900" dirty="0" smtClean="0"/>
              <a:t>DACA </a:t>
            </a:r>
            <a:r>
              <a:rPr lang="en-US" sz="2900" dirty="0"/>
              <a:t>Revocation</a:t>
            </a:r>
          </a:p>
          <a:p>
            <a:pPr lvl="1"/>
            <a:r>
              <a:rPr lang="en-US" sz="2600" dirty="0"/>
              <a:t>Work Authorization</a:t>
            </a:r>
          </a:p>
          <a:p>
            <a:r>
              <a:rPr lang="en-US" sz="2900" dirty="0"/>
              <a:t>Advance Parole – Traveling Abroad</a:t>
            </a:r>
          </a:p>
          <a:p>
            <a:r>
              <a:rPr lang="en-US" sz="2900" dirty="0"/>
              <a:t>Mass Deportations</a:t>
            </a:r>
          </a:p>
          <a:p>
            <a:pPr lvl="1"/>
            <a:r>
              <a:rPr lang="en-US" sz="2600" dirty="0"/>
              <a:t>Concern for Family Members</a:t>
            </a:r>
          </a:p>
          <a:p>
            <a:r>
              <a:rPr lang="en-US" sz="2900" dirty="0" smtClean="0"/>
              <a:t>“Build a Wall”</a:t>
            </a:r>
            <a:endParaRPr lang="en-US" sz="2900" dirty="0"/>
          </a:p>
          <a:p>
            <a:r>
              <a:rPr lang="en-US" sz="2900" dirty="0"/>
              <a:t>Heightened Scrutiny of Applications</a:t>
            </a:r>
          </a:p>
          <a:p>
            <a:r>
              <a:rPr lang="en-US" sz="2900" dirty="0"/>
              <a:t>Political Activism</a:t>
            </a:r>
          </a:p>
          <a:p>
            <a:endParaRPr lang="en-US" dirty="0"/>
          </a:p>
        </p:txBody>
      </p:sp>
    </p:spTree>
    <p:extLst>
      <p:ext uri="{BB962C8B-B14F-4D97-AF65-F5344CB8AC3E}">
        <p14:creationId xmlns:p14="http://schemas.microsoft.com/office/powerpoint/2010/main" val="3184859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551398"/>
            <a:ext cx="7772400" cy="2434975"/>
          </a:xfrm>
        </p:spPr>
        <p:txBody>
          <a:bodyPr/>
          <a:lstStyle/>
          <a:p>
            <a:r>
              <a:rPr lang="en-US" dirty="0" smtClean="0"/>
              <a:t/>
            </a:r>
            <a:br>
              <a:rPr lang="en-US" dirty="0" smtClean="0"/>
            </a:br>
            <a:r>
              <a:rPr lang="en-US" dirty="0"/>
              <a:t/>
            </a:r>
            <a:br>
              <a:rPr lang="en-US" dirty="0"/>
            </a:br>
            <a:r>
              <a:rPr lang="en-US" dirty="0" smtClean="0"/>
              <a:t>Challenges faced by Undocumented Students:</a:t>
            </a:r>
            <a:r>
              <a:rPr lang="en-US" dirty="0"/>
              <a:t/>
            </a:r>
            <a:br>
              <a:rPr lang="en-US" dirty="0"/>
            </a:br>
            <a:endParaRPr lang="en-US" dirty="0"/>
          </a:p>
        </p:txBody>
      </p:sp>
      <p:sp>
        <p:nvSpPr>
          <p:cNvPr id="10" name="Text Placeholder 9"/>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964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Challenges </a:t>
            </a:r>
            <a:endParaRPr lang="en-US" b="1" dirty="0"/>
          </a:p>
        </p:txBody>
      </p:sp>
      <p:sp>
        <p:nvSpPr>
          <p:cNvPr id="3" name="Content Placeholder 2"/>
          <p:cNvSpPr>
            <a:spLocks noGrp="1"/>
          </p:cNvSpPr>
          <p:nvPr>
            <p:ph idx="1"/>
          </p:nvPr>
        </p:nvSpPr>
        <p:spPr>
          <a:xfrm>
            <a:off x="914400" y="1735137"/>
            <a:ext cx="7313613" cy="4761916"/>
          </a:xfrm>
        </p:spPr>
        <p:txBody>
          <a:bodyPr>
            <a:normAutofit/>
          </a:bodyPr>
          <a:lstStyle/>
          <a:p>
            <a:r>
              <a:rPr lang="en-US" sz="2600" dirty="0" smtClean="0"/>
              <a:t>Financial Aid: </a:t>
            </a:r>
            <a:r>
              <a:rPr lang="en-US" sz="2600" dirty="0"/>
              <a:t>g</a:t>
            </a:r>
            <a:r>
              <a:rPr lang="en-US" sz="2600" dirty="0" smtClean="0"/>
              <a:t>ap in funding</a:t>
            </a:r>
          </a:p>
          <a:p>
            <a:r>
              <a:rPr lang="en-US" sz="2600" dirty="0"/>
              <a:t>Family connections</a:t>
            </a:r>
          </a:p>
          <a:p>
            <a:r>
              <a:rPr lang="en-US" sz="2600" dirty="0" smtClean="0"/>
              <a:t>Navigating Institutions </a:t>
            </a:r>
          </a:p>
          <a:p>
            <a:r>
              <a:rPr lang="en-US" sz="2600" dirty="0"/>
              <a:t>L</a:t>
            </a:r>
            <a:r>
              <a:rPr lang="en-US" sz="2600" dirty="0" smtClean="0"/>
              <a:t>imited internships/ work </a:t>
            </a:r>
            <a:r>
              <a:rPr lang="en-US" sz="2600" dirty="0"/>
              <a:t>opportunities</a:t>
            </a:r>
          </a:p>
          <a:p>
            <a:r>
              <a:rPr lang="en-US" sz="2600" dirty="0"/>
              <a:t>Hesitancy or inability to engage in </a:t>
            </a:r>
            <a:r>
              <a:rPr lang="en-US" sz="2600" dirty="0" smtClean="0"/>
              <a:t>full campus </a:t>
            </a:r>
            <a:r>
              <a:rPr lang="en-US" sz="2600" dirty="0"/>
              <a:t>life   </a:t>
            </a:r>
          </a:p>
          <a:p>
            <a:r>
              <a:rPr lang="en-US" sz="2600" dirty="0"/>
              <a:t>Securing </a:t>
            </a:r>
            <a:r>
              <a:rPr lang="en-US" sz="2600" dirty="0" smtClean="0"/>
              <a:t>safe </a:t>
            </a:r>
            <a:r>
              <a:rPr lang="en-US" sz="2600" dirty="0"/>
              <a:t>housing</a:t>
            </a:r>
          </a:p>
          <a:p>
            <a:r>
              <a:rPr lang="en-US" sz="2600" dirty="0" smtClean="0"/>
              <a:t>Driver’s License/State ID*</a:t>
            </a:r>
          </a:p>
          <a:p>
            <a:endParaRPr lang="en-US" dirty="0"/>
          </a:p>
        </p:txBody>
      </p:sp>
    </p:spTree>
    <p:extLst>
      <p:ext uri="{BB962C8B-B14F-4D97-AF65-F5344CB8AC3E}">
        <p14:creationId xmlns:p14="http://schemas.microsoft.com/office/powerpoint/2010/main" val="2186496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Trauma-based problems</a:t>
            </a:r>
            <a:endParaRPr lang="en-US" b="1" dirty="0"/>
          </a:p>
        </p:txBody>
      </p:sp>
      <p:sp>
        <p:nvSpPr>
          <p:cNvPr id="3" name="Content Placeholder 2"/>
          <p:cNvSpPr>
            <a:spLocks noGrp="1"/>
          </p:cNvSpPr>
          <p:nvPr>
            <p:ph idx="1"/>
          </p:nvPr>
        </p:nvSpPr>
        <p:spPr>
          <a:xfrm>
            <a:off x="914400" y="1735137"/>
            <a:ext cx="7313613" cy="4569409"/>
          </a:xfrm>
        </p:spPr>
        <p:txBody>
          <a:bodyPr>
            <a:normAutofit/>
          </a:bodyPr>
          <a:lstStyle/>
          <a:p>
            <a:pPr marL="274320" indent="-274320">
              <a:defRPr/>
            </a:pPr>
            <a:r>
              <a:rPr lang="en-US" dirty="0"/>
              <a:t>Migratory trauma</a:t>
            </a:r>
          </a:p>
          <a:p>
            <a:pPr marL="731520" lvl="1" indent="-274320">
              <a:defRPr/>
            </a:pPr>
            <a:r>
              <a:rPr lang="en-US" dirty="0"/>
              <a:t>pre-migration, migration, post migration</a:t>
            </a:r>
          </a:p>
          <a:p>
            <a:pPr marL="731520" lvl="1" indent="-274320">
              <a:defRPr/>
            </a:pPr>
            <a:r>
              <a:rPr lang="en-US" dirty="0"/>
              <a:t>Interpersonal violence</a:t>
            </a:r>
          </a:p>
          <a:p>
            <a:pPr marL="731520" lvl="1" indent="-274320">
              <a:defRPr/>
            </a:pPr>
            <a:r>
              <a:rPr lang="en-US" dirty="0"/>
              <a:t>Deportation fear</a:t>
            </a:r>
          </a:p>
          <a:p>
            <a:pPr marL="274320" indent="-274320">
              <a:defRPr/>
            </a:pPr>
            <a:r>
              <a:rPr lang="en-US" dirty="0"/>
              <a:t>Depression, Anxiety, PTSD</a:t>
            </a:r>
          </a:p>
          <a:p>
            <a:pPr marL="274320" indent="-274320">
              <a:defRPr/>
            </a:pPr>
            <a:r>
              <a:rPr lang="en-US" dirty="0"/>
              <a:t>Difficulties with trust and safety</a:t>
            </a:r>
          </a:p>
          <a:p>
            <a:pPr marL="274320" indent="-274320">
              <a:defRPr/>
            </a:pPr>
            <a:r>
              <a:rPr lang="en-US" dirty="0"/>
              <a:t>Difficulties with ethnic </a:t>
            </a:r>
            <a:r>
              <a:rPr lang="en-US" dirty="0" smtClean="0"/>
              <a:t>identity</a:t>
            </a:r>
            <a:endParaRPr lang="en-US" sz="1100" dirty="0"/>
          </a:p>
          <a:p>
            <a:pPr marL="274320" indent="-274320">
              <a:buNone/>
              <a:defRPr/>
            </a:pPr>
            <a:r>
              <a:rPr lang="en-US" sz="1700" dirty="0"/>
              <a:t>Source: http://www.apa.org/topics/immigration/immigration-report-professionals.pdf </a:t>
            </a:r>
          </a:p>
        </p:txBody>
      </p:sp>
    </p:spTree>
    <p:extLst>
      <p:ext uri="{BB962C8B-B14F-4D97-AF65-F5344CB8AC3E}">
        <p14:creationId xmlns:p14="http://schemas.microsoft.com/office/powerpoint/2010/main" val="6811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08501"/>
            <a:ext cx="7313613" cy="868362"/>
          </a:xfrm>
        </p:spPr>
        <p:txBody>
          <a:bodyPr/>
          <a:lstStyle/>
          <a:p>
            <a:r>
              <a:rPr lang="en-US" dirty="0" smtClean="0"/>
              <a:t>How can I be a safe faculty or counselor for our undocumented students?</a:t>
            </a:r>
            <a:endParaRPr lang="en-US" dirty="0"/>
          </a:p>
        </p:txBody>
      </p:sp>
    </p:spTree>
    <p:extLst>
      <p:ext uri="{BB962C8B-B14F-4D97-AF65-F5344CB8AC3E}">
        <p14:creationId xmlns:p14="http://schemas.microsoft.com/office/powerpoint/2010/main" val="615868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Positive Messages to tell Students </a:t>
            </a:r>
            <a:endParaRPr lang="en-US" sz="4000" dirty="0"/>
          </a:p>
        </p:txBody>
      </p:sp>
      <p:sp>
        <p:nvSpPr>
          <p:cNvPr id="3" name="Content Placeholder 2"/>
          <p:cNvSpPr>
            <a:spLocks noGrp="1"/>
          </p:cNvSpPr>
          <p:nvPr>
            <p:ph idx="1"/>
          </p:nvPr>
        </p:nvSpPr>
        <p:spPr>
          <a:xfrm>
            <a:off x="914399" y="1574718"/>
            <a:ext cx="7313613" cy="4954421"/>
          </a:xfrm>
        </p:spPr>
        <p:txBody>
          <a:bodyPr>
            <a:normAutofit fontScale="92500"/>
          </a:bodyPr>
          <a:lstStyle/>
          <a:p>
            <a:pPr>
              <a:defRPr/>
            </a:pPr>
            <a:r>
              <a:rPr lang="en-US" altLang="en-US" b="1" u="sng" dirty="0"/>
              <a:t>“You belong here like everybody else.” </a:t>
            </a:r>
          </a:p>
          <a:p>
            <a:pPr>
              <a:defRPr/>
            </a:pPr>
            <a:r>
              <a:rPr lang="en-US" altLang="en-US" dirty="0"/>
              <a:t>“Don’t isolate yourself.  </a:t>
            </a:r>
            <a:r>
              <a:rPr lang="en-US" altLang="en-US" b="1" dirty="0"/>
              <a:t>Connect with others </a:t>
            </a:r>
            <a:r>
              <a:rPr lang="en-US" altLang="en-US" dirty="0"/>
              <a:t>through academics, spiritual guidance, sports, cultural values, identity.”</a:t>
            </a:r>
          </a:p>
          <a:p>
            <a:pPr>
              <a:defRPr/>
            </a:pPr>
            <a:r>
              <a:rPr lang="en-US" altLang="en-US" b="1" dirty="0" smtClean="0"/>
              <a:t>“</a:t>
            </a:r>
            <a:r>
              <a:rPr lang="en-US" altLang="en-US" b="1" dirty="0"/>
              <a:t>Voice your needs </a:t>
            </a:r>
            <a:r>
              <a:rPr lang="en-US" altLang="en-US" dirty="0"/>
              <a:t>to professors, university staff, counselors and peers.”</a:t>
            </a:r>
          </a:p>
          <a:p>
            <a:pPr>
              <a:defRPr/>
            </a:pPr>
            <a:r>
              <a:rPr lang="en-US" altLang="en-US" b="1" u="sng" dirty="0"/>
              <a:t>“Define your own identity, your values, your goals. Who you are as a person is not defined by your status.”</a:t>
            </a:r>
          </a:p>
          <a:p>
            <a:pPr>
              <a:defRPr/>
            </a:pPr>
            <a:r>
              <a:rPr lang="en-US" altLang="en-US" b="1" dirty="0"/>
              <a:t>“Ask for help.”</a:t>
            </a:r>
            <a:r>
              <a:rPr lang="en-US" altLang="en-US" dirty="0"/>
              <a:t> medical, psychological, tutoring, academic</a:t>
            </a:r>
          </a:p>
          <a:p>
            <a:pPr>
              <a:defRPr/>
            </a:pPr>
            <a:r>
              <a:rPr lang="en-US" altLang="en-US" b="1" u="sng" dirty="0" smtClean="0"/>
              <a:t>“</a:t>
            </a:r>
            <a:r>
              <a:rPr lang="en-US" altLang="en-US" b="1" u="sng" dirty="0"/>
              <a:t>Remember you are a role model for many people.”</a:t>
            </a:r>
          </a:p>
          <a:p>
            <a:endParaRPr lang="en-US" dirty="0"/>
          </a:p>
        </p:txBody>
      </p:sp>
    </p:spTree>
    <p:extLst>
      <p:ext uri="{BB962C8B-B14F-4D97-AF65-F5344CB8AC3E}">
        <p14:creationId xmlns:p14="http://schemas.microsoft.com/office/powerpoint/2010/main" val="3585325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Undocuscholars</a:t>
            </a:r>
            <a:r>
              <a:rPr lang="en-US" dirty="0" smtClean="0"/>
              <a:t> Report 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8955674"/>
              </p:ext>
            </p:extLst>
          </p:nvPr>
        </p:nvGraphicFramePr>
        <p:xfrm>
          <a:off x="914400" y="1735138"/>
          <a:ext cx="7313613" cy="4304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85334" y="6054889"/>
            <a:ext cx="7313613" cy="369332"/>
          </a:xfrm>
          <a:prstGeom prst="rect">
            <a:avLst/>
          </a:prstGeom>
          <a:noFill/>
        </p:spPr>
        <p:txBody>
          <a:bodyPr wrap="square" rtlCol="0">
            <a:spAutoFit/>
          </a:bodyPr>
          <a:lstStyle/>
          <a:p>
            <a:r>
              <a:rPr lang="en-US" dirty="0"/>
              <a:t>http://www.undocuscholars.org/assets/undocuscholarsreport2015.pdf</a:t>
            </a:r>
          </a:p>
        </p:txBody>
      </p:sp>
    </p:spTree>
    <p:extLst>
      <p:ext uri="{BB962C8B-B14F-4D97-AF65-F5344CB8AC3E}">
        <p14:creationId xmlns:p14="http://schemas.microsoft.com/office/powerpoint/2010/main" val="3385258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Information</a:t>
            </a:r>
            <a:endParaRPr lang="en-US" dirty="0"/>
          </a:p>
        </p:txBody>
      </p:sp>
      <p:sp>
        <p:nvSpPr>
          <p:cNvPr id="3" name="Content Placeholder 2"/>
          <p:cNvSpPr>
            <a:spLocks noGrp="1"/>
          </p:cNvSpPr>
          <p:nvPr>
            <p:ph idx="1"/>
          </p:nvPr>
        </p:nvSpPr>
        <p:spPr/>
        <p:txBody>
          <a:bodyPr/>
          <a:lstStyle/>
          <a:p>
            <a:r>
              <a:rPr lang="en-US" dirty="0" smtClean="0"/>
              <a:t>If needed </a:t>
            </a:r>
            <a:r>
              <a:rPr lang="mr-IN" dirty="0" smtClean="0"/>
              <a:t>–</a:t>
            </a:r>
            <a:r>
              <a:rPr lang="en-US" dirty="0" smtClean="0"/>
              <a:t> point students to resources that may help including:</a:t>
            </a:r>
          </a:p>
          <a:p>
            <a:pPr lvl="1"/>
            <a:r>
              <a:rPr lang="en-US" dirty="0" smtClean="0"/>
              <a:t>Individuals on campus with experience working with undocumented students and/or mixed status families.</a:t>
            </a:r>
          </a:p>
          <a:p>
            <a:pPr lvl="1"/>
            <a:r>
              <a:rPr lang="en-US" dirty="0" smtClean="0"/>
              <a:t>Student groups and networks</a:t>
            </a:r>
          </a:p>
          <a:p>
            <a:pPr lvl="1"/>
            <a:r>
              <a:rPr lang="en-US" dirty="0" smtClean="0"/>
              <a:t>Community groups and networks</a:t>
            </a:r>
          </a:p>
          <a:p>
            <a:pPr lvl="1"/>
            <a:r>
              <a:rPr lang="en-US" dirty="0" smtClean="0"/>
              <a:t>Other safe faculty and counselors</a:t>
            </a:r>
          </a:p>
          <a:p>
            <a:pPr lvl="1"/>
            <a:endParaRPr lang="en-US" dirty="0" smtClean="0"/>
          </a:p>
          <a:p>
            <a:pPr lvl="1"/>
            <a:endParaRPr lang="en-US" dirty="0"/>
          </a:p>
        </p:txBody>
      </p:sp>
    </p:spTree>
    <p:extLst>
      <p:ext uri="{BB962C8B-B14F-4D97-AF65-F5344CB8AC3E}">
        <p14:creationId xmlns:p14="http://schemas.microsoft.com/office/powerpoint/2010/main" val="185722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Overview</a:t>
            </a:r>
            <a:endParaRPr lang="en-US" b="1" dirty="0"/>
          </a:p>
        </p:txBody>
      </p:sp>
      <p:sp>
        <p:nvSpPr>
          <p:cNvPr id="6" name="Content Placeholder 5"/>
          <p:cNvSpPr>
            <a:spLocks noGrp="1"/>
          </p:cNvSpPr>
          <p:nvPr>
            <p:ph idx="1"/>
          </p:nvPr>
        </p:nvSpPr>
        <p:spPr/>
        <p:txBody>
          <a:bodyPr/>
          <a:lstStyle/>
          <a:p>
            <a:r>
              <a:rPr lang="en-US" dirty="0" smtClean="0"/>
              <a:t>Immigration Spectrum</a:t>
            </a:r>
          </a:p>
          <a:p>
            <a:r>
              <a:rPr lang="en-US" dirty="0" smtClean="0"/>
              <a:t>Legislation </a:t>
            </a:r>
          </a:p>
          <a:p>
            <a:pPr lvl="1"/>
            <a:r>
              <a:rPr lang="en-US" dirty="0" smtClean="0"/>
              <a:t>Post-Election Updates</a:t>
            </a:r>
          </a:p>
          <a:p>
            <a:r>
              <a:rPr lang="en-US" dirty="0" smtClean="0"/>
              <a:t>Challenges</a:t>
            </a:r>
          </a:p>
          <a:p>
            <a:r>
              <a:rPr lang="en-US" dirty="0" smtClean="0"/>
              <a:t>Resources &amp; Contact information</a:t>
            </a:r>
            <a:endParaRPr lang="en-US" dirty="0"/>
          </a:p>
        </p:txBody>
      </p:sp>
      <p:pic>
        <p:nvPicPr>
          <p:cNvPr id="8" name="Picture 7" descr="Fina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683" y="1371600"/>
            <a:ext cx="3046580" cy="2953820"/>
          </a:xfrm>
          <a:prstGeom prst="rect">
            <a:avLst/>
          </a:prstGeom>
        </p:spPr>
      </p:pic>
    </p:spTree>
    <p:extLst>
      <p:ext uri="{BB962C8B-B14F-4D97-AF65-F5344CB8AC3E}">
        <p14:creationId xmlns:p14="http://schemas.microsoft.com/office/powerpoint/2010/main" val="837486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Rights</a:t>
            </a:r>
            <a:endParaRPr lang="en-US" dirty="0"/>
          </a:p>
        </p:txBody>
      </p:sp>
      <p:sp>
        <p:nvSpPr>
          <p:cNvPr id="3" name="Content Placeholder 2"/>
          <p:cNvSpPr>
            <a:spLocks noGrp="1"/>
          </p:cNvSpPr>
          <p:nvPr>
            <p:ph idx="1"/>
          </p:nvPr>
        </p:nvSpPr>
        <p:spPr/>
        <p:txBody>
          <a:bodyPr>
            <a:normAutofit lnSpcReduction="10000"/>
          </a:bodyPr>
          <a:lstStyle/>
          <a:p>
            <a:r>
              <a:rPr lang="en-US" dirty="0" smtClean="0"/>
              <a:t>Access to classroom is limited to those who are enrolled in the class, unless allowed by the faculty member.  You do not need to allow ICE into your classroom, and can refer them to Campus Police</a:t>
            </a:r>
          </a:p>
          <a:p>
            <a:r>
              <a:rPr lang="en-US" dirty="0" smtClean="0"/>
              <a:t>Per the LRCFT Contract, Section 17 on Academic Freedom.  Faculty members shall be protected from:</a:t>
            </a:r>
          </a:p>
          <a:p>
            <a:pPr lvl="1"/>
            <a:r>
              <a:rPr lang="en-US" dirty="0" smtClean="0"/>
              <a:t>17.1.2 </a:t>
            </a:r>
            <a:r>
              <a:rPr lang="en-US" dirty="0"/>
              <a:t>Extraneous considerations such as a faculty member's ethnicity, race, religion, political beliefs or affiliation, sexual orientation, immigrant status (except as required by law), or disability being used in evaluations of professional performance</a:t>
            </a:r>
          </a:p>
        </p:txBody>
      </p:sp>
    </p:spTree>
    <p:extLst>
      <p:ext uri="{BB962C8B-B14F-4D97-AF65-F5344CB8AC3E}">
        <p14:creationId xmlns:p14="http://schemas.microsoft.com/office/powerpoint/2010/main" val="702389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a:t>
            </a:r>
            <a:endParaRPr lang="en-US" dirty="0"/>
          </a:p>
        </p:txBody>
      </p:sp>
      <p:sp>
        <p:nvSpPr>
          <p:cNvPr id="3" name="Content Placeholder 2"/>
          <p:cNvSpPr>
            <a:spLocks noGrp="1"/>
          </p:cNvSpPr>
          <p:nvPr>
            <p:ph idx="1"/>
          </p:nvPr>
        </p:nvSpPr>
        <p:spPr/>
        <p:txBody>
          <a:bodyPr/>
          <a:lstStyle/>
          <a:p>
            <a:r>
              <a:rPr lang="en-US" dirty="0" smtClean="0"/>
              <a:t>Faculty should know the difference between a criminal and administrative warrant.  If the police or ICE have a criminal warrant they can come into your classroom at will.   </a:t>
            </a:r>
          </a:p>
          <a:p>
            <a:pPr lvl="1"/>
            <a:r>
              <a:rPr lang="en-US" dirty="0" smtClean="0"/>
              <a:t>However, if presented with an administrative warrant, faculty can refer them to campus authorities.</a:t>
            </a:r>
            <a:endParaRPr lang="en-US" dirty="0"/>
          </a:p>
        </p:txBody>
      </p:sp>
    </p:spTree>
    <p:extLst>
      <p:ext uri="{BB962C8B-B14F-4D97-AF65-F5344CB8AC3E}">
        <p14:creationId xmlns:p14="http://schemas.microsoft.com/office/powerpoint/2010/main" val="768849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573339"/>
            <a:ext cx="7313613" cy="868362"/>
          </a:xfrm>
        </p:spPr>
        <p:txBody>
          <a:bodyPr/>
          <a:lstStyle/>
          <a:p>
            <a:r>
              <a:rPr lang="en-US" b="1" dirty="0" smtClean="0"/>
              <a:t>UC Undocumented Legal </a:t>
            </a:r>
            <a:br>
              <a:rPr lang="en-US" b="1" dirty="0" smtClean="0"/>
            </a:br>
            <a:r>
              <a:rPr lang="en-US" b="1" dirty="0" smtClean="0"/>
              <a:t>Services Center</a:t>
            </a:r>
            <a:endParaRPr lang="en-US" dirty="0"/>
          </a:p>
        </p:txBody>
      </p:sp>
      <p:sp>
        <p:nvSpPr>
          <p:cNvPr id="4" name="Shape 317"/>
          <p:cNvSpPr txBox="1">
            <a:spLocks noGrp="1"/>
          </p:cNvSpPr>
          <p:nvPr>
            <p:ph idx="1"/>
          </p:nvPr>
        </p:nvSpPr>
        <p:spPr>
          <a:xfrm>
            <a:off x="914400" y="2200359"/>
            <a:ext cx="7313613" cy="4056062"/>
          </a:xfrm>
          <a:prstGeom prst="rect">
            <a:avLst/>
          </a:prstGeom>
          <a:noFill/>
          <a:ln>
            <a:noFill/>
          </a:ln>
        </p:spPr>
        <p:txBody>
          <a:bodyPr lIns="91425" tIns="45700" rIns="91425" bIns="45700" anchor="t" anchorCtr="0">
            <a:noAutofit/>
          </a:bodyPr>
          <a:lstStyle/>
          <a:p>
            <a:pPr marL="0" lvl="0" indent="0">
              <a:spcBef>
                <a:spcPts val="0"/>
              </a:spcBef>
              <a:buSzPct val="100000"/>
              <a:buNone/>
            </a:pPr>
            <a:endParaRPr lang="en-US" sz="200" b="1" dirty="0">
              <a:solidFill>
                <a:schemeClr val="dk1"/>
              </a:solidFill>
              <a:latin typeface="Calibri"/>
              <a:ea typeface="Calibri"/>
              <a:cs typeface="Calibri"/>
              <a:sym typeface="Calibri"/>
            </a:endParaRPr>
          </a:p>
          <a:p>
            <a:pPr marL="0" lvl="0" indent="0">
              <a:spcBef>
                <a:spcPts val="0"/>
              </a:spcBef>
              <a:buSzPct val="100000"/>
              <a:buNone/>
            </a:pPr>
            <a:endParaRPr lang="en-US" sz="200" b="1" u="sng" dirty="0" smtClean="0">
              <a:solidFill>
                <a:schemeClr val="dk1"/>
              </a:solidFill>
              <a:latin typeface="Calibri"/>
              <a:ea typeface="Calibri"/>
              <a:cs typeface="Calibri"/>
              <a:sym typeface="Calibri"/>
            </a:endParaRPr>
          </a:p>
          <a:p>
            <a:pPr marL="0" lvl="0" indent="0">
              <a:spcBef>
                <a:spcPts val="0"/>
              </a:spcBef>
              <a:buSzPct val="100000"/>
              <a:buNone/>
            </a:pPr>
            <a:endParaRPr lang="en-US" sz="200" b="1" u="sng" dirty="0">
              <a:solidFill>
                <a:schemeClr val="dk1"/>
              </a:solidFill>
              <a:latin typeface="Calibri"/>
              <a:ea typeface="Calibri"/>
              <a:cs typeface="Calibri"/>
              <a:sym typeface="Calibri"/>
            </a:endParaRPr>
          </a:p>
          <a:p>
            <a:pPr marL="0" lvl="0" indent="0">
              <a:spcBef>
                <a:spcPts val="0"/>
              </a:spcBef>
              <a:buSzPct val="100000"/>
              <a:buNone/>
            </a:pPr>
            <a:endParaRPr lang="en-US" sz="200" b="1" u="sng" dirty="0" smtClean="0">
              <a:solidFill>
                <a:schemeClr val="dk1"/>
              </a:solidFill>
              <a:ea typeface="Calibri"/>
              <a:cs typeface="Calibri"/>
              <a:sym typeface="Calibri"/>
            </a:endParaRPr>
          </a:p>
          <a:p>
            <a:pPr marL="0" lvl="0" indent="0">
              <a:spcBef>
                <a:spcPts val="0"/>
              </a:spcBef>
              <a:buSzPct val="100000"/>
              <a:buNone/>
            </a:pPr>
            <a:endParaRPr lang="en-US" sz="200" b="1" u="sng" dirty="0">
              <a:solidFill>
                <a:schemeClr val="dk1"/>
              </a:solidFill>
              <a:ea typeface="Calibri"/>
              <a:cs typeface="Calibri"/>
              <a:sym typeface="Calibri"/>
            </a:endParaRPr>
          </a:p>
          <a:p>
            <a:pPr marL="0" lvl="0" indent="0">
              <a:spcBef>
                <a:spcPts val="0"/>
              </a:spcBef>
              <a:buSzPct val="100000"/>
              <a:buNone/>
            </a:pPr>
            <a:endParaRPr lang="en-US" sz="300" b="1" u="sng" dirty="0" smtClean="0">
              <a:solidFill>
                <a:schemeClr val="dk1"/>
              </a:solidFill>
              <a:ea typeface="Calibri"/>
              <a:cs typeface="Calibri"/>
              <a:sym typeface="Calibri"/>
            </a:endParaRPr>
          </a:p>
          <a:p>
            <a:pPr marL="0" lvl="0" indent="0">
              <a:spcBef>
                <a:spcPts val="0"/>
              </a:spcBef>
              <a:buSzPct val="100000"/>
              <a:buNone/>
            </a:pPr>
            <a:endParaRPr lang="en-US" sz="300" b="1" u="sng" dirty="0">
              <a:solidFill>
                <a:schemeClr val="dk1"/>
              </a:solidFill>
              <a:ea typeface="Calibri"/>
              <a:cs typeface="Calibri"/>
              <a:sym typeface="Calibri"/>
            </a:endParaRPr>
          </a:p>
          <a:p>
            <a:pPr marL="0" lvl="0" indent="0">
              <a:spcBef>
                <a:spcPts val="0"/>
              </a:spcBef>
              <a:buSzPct val="100000"/>
              <a:buNone/>
            </a:pPr>
            <a:r>
              <a:rPr lang="en-US" dirty="0" smtClean="0">
                <a:solidFill>
                  <a:schemeClr val="dk1"/>
                </a:solidFill>
                <a:ea typeface="Calibri"/>
                <a:cs typeface="Calibri"/>
                <a:sym typeface="Calibri"/>
              </a:rPr>
              <a:t>We provide free immigration legal services to UC students and their immediate family members (parents, siblings, spouse, and children.) </a:t>
            </a:r>
          </a:p>
          <a:p>
            <a:pPr marL="0" lvl="0" indent="0">
              <a:spcBef>
                <a:spcPts val="0"/>
              </a:spcBef>
              <a:buSzPct val="100000"/>
              <a:buNone/>
            </a:pPr>
            <a:endParaRPr lang="en-US" dirty="0">
              <a:solidFill>
                <a:schemeClr val="dk1"/>
              </a:solidFill>
              <a:ea typeface="Calibri"/>
              <a:cs typeface="Calibri"/>
              <a:sym typeface="Calibri"/>
            </a:endParaRPr>
          </a:p>
          <a:p>
            <a:pPr marL="0" lvl="0" indent="0">
              <a:spcBef>
                <a:spcPts val="0"/>
              </a:spcBef>
              <a:buSzPct val="100000"/>
              <a:buNone/>
            </a:pPr>
            <a:r>
              <a:rPr lang="en-US" dirty="0">
                <a:solidFill>
                  <a:schemeClr val="dk1"/>
                </a:solidFill>
                <a:ea typeface="Calibri"/>
                <a:cs typeface="Calibri"/>
                <a:sym typeface="Calibri"/>
              </a:rPr>
              <a:t>Our website: </a:t>
            </a:r>
            <a:r>
              <a:rPr lang="en-US" dirty="0">
                <a:solidFill>
                  <a:schemeClr val="dk1"/>
                </a:solidFill>
                <a:ea typeface="Calibri"/>
                <a:cs typeface="Calibri"/>
                <a:sym typeface="Calibri"/>
                <a:hlinkClick r:id="rId2"/>
              </a:rPr>
              <a:t>https://law.ucdavis.edu/uc-undocumented</a:t>
            </a:r>
            <a:r>
              <a:rPr lang="en-US" dirty="0" smtClean="0">
                <a:solidFill>
                  <a:schemeClr val="dk1"/>
                </a:solidFill>
                <a:ea typeface="Calibri"/>
                <a:cs typeface="Calibri"/>
                <a:sym typeface="Calibri"/>
                <a:hlinkClick r:id="rId2"/>
              </a:rPr>
              <a:t>/</a:t>
            </a:r>
            <a:endParaRPr lang="en-US" dirty="0" smtClean="0">
              <a:solidFill>
                <a:schemeClr val="dk1"/>
              </a:solidFill>
              <a:ea typeface="Calibri"/>
              <a:cs typeface="Calibri"/>
              <a:sym typeface="Calibri"/>
            </a:endParaRPr>
          </a:p>
          <a:p>
            <a:pPr marL="0" lvl="0" indent="0">
              <a:spcBef>
                <a:spcPts val="0"/>
              </a:spcBef>
              <a:buSzPct val="100000"/>
              <a:buNone/>
            </a:pPr>
            <a:endParaRPr lang="en-US" dirty="0">
              <a:solidFill>
                <a:schemeClr val="dk1"/>
              </a:solidFill>
              <a:ea typeface="Calibri"/>
              <a:cs typeface="Calibri"/>
              <a:sym typeface="Calibri"/>
            </a:endParaRPr>
          </a:p>
          <a:p>
            <a:pPr marL="0" lvl="0" indent="0">
              <a:spcBef>
                <a:spcPts val="0"/>
              </a:spcBef>
              <a:buSzPct val="100000"/>
              <a:buNone/>
            </a:pPr>
            <a:r>
              <a:rPr lang="en-US" dirty="0" smtClean="0">
                <a:solidFill>
                  <a:schemeClr val="dk1"/>
                </a:solidFill>
                <a:ea typeface="Calibri"/>
                <a:cs typeface="Calibri"/>
                <a:sym typeface="Calibri"/>
              </a:rPr>
              <a:t>To schedule an appointment, email: </a:t>
            </a:r>
            <a:r>
              <a:rPr lang="en-US" dirty="0" smtClean="0">
                <a:solidFill>
                  <a:schemeClr val="dk1"/>
                </a:solidFill>
                <a:ea typeface="Calibri"/>
                <a:cs typeface="Calibri"/>
                <a:sym typeface="Calibri"/>
                <a:hlinkClick r:id="rId3"/>
              </a:rPr>
              <a:t>ucimm@law.ucdavis.edu</a:t>
            </a:r>
            <a:endParaRPr lang="en-US" dirty="0" smtClean="0">
              <a:solidFill>
                <a:schemeClr val="dk1"/>
              </a:solidFill>
              <a:ea typeface="Calibri"/>
              <a:cs typeface="Calibri"/>
              <a:sym typeface="Calibri"/>
            </a:endParaRPr>
          </a:p>
          <a:p>
            <a:pPr marL="0" lvl="0" indent="0">
              <a:spcBef>
                <a:spcPts val="0"/>
              </a:spcBef>
              <a:buSzPct val="100000"/>
              <a:buNone/>
            </a:pPr>
            <a:endParaRPr lang="en-US" sz="3200" dirty="0">
              <a:solidFill>
                <a:schemeClr val="dk1"/>
              </a:solidFill>
              <a:ea typeface="Calibri"/>
              <a:cs typeface="Calibri"/>
              <a:sym typeface="Calibri"/>
            </a:endParaRPr>
          </a:p>
          <a:p>
            <a:pPr marL="0" lvl="0" indent="0">
              <a:spcBef>
                <a:spcPts val="0"/>
              </a:spcBef>
              <a:buSzPct val="100000"/>
              <a:buNone/>
            </a:pPr>
            <a:r>
              <a:rPr lang="en-US" dirty="0" smtClean="0">
                <a:solidFill>
                  <a:schemeClr val="dk1"/>
                </a:solidFill>
                <a:ea typeface="Calibri"/>
                <a:cs typeface="Calibri"/>
                <a:sym typeface="Calibri"/>
              </a:rPr>
              <a:t>UC Davis Attorney Fellow: Amy F. Barnett, Esq.</a:t>
            </a:r>
          </a:p>
          <a:p>
            <a:pPr marL="0" lvl="0" indent="0">
              <a:spcBef>
                <a:spcPts val="0"/>
              </a:spcBef>
              <a:buSzPct val="100000"/>
              <a:buNone/>
            </a:pPr>
            <a:endParaRPr lang="en-US" sz="3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083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735137"/>
            <a:ext cx="7313613" cy="4745873"/>
          </a:xfrm>
        </p:spPr>
        <p:txBody>
          <a:bodyPr>
            <a:normAutofit fontScale="40000" lnSpcReduction="20000"/>
          </a:bodyPr>
          <a:lstStyle/>
          <a:p>
            <a:pPr marL="109728" lvl="1" indent="0">
              <a:spcBef>
                <a:spcPts val="400"/>
              </a:spcBef>
              <a:buSzPct val="68000"/>
              <a:buNone/>
            </a:pPr>
            <a:r>
              <a:rPr lang="en-US" sz="6000" dirty="0" smtClean="0"/>
              <a:t>UC Davis Undocumented Student Support </a:t>
            </a:r>
          </a:p>
          <a:p>
            <a:pPr marL="690372" lvl="2" indent="-342900">
              <a:spcBef>
                <a:spcPts val="400"/>
              </a:spcBef>
              <a:buClr>
                <a:schemeClr val="accent1"/>
              </a:buClr>
              <a:buSzPct val="68000"/>
              <a:buFont typeface="Courier New" panose="02070309020205020404" pitchFamily="49" charset="0"/>
              <a:buChar char="o"/>
            </a:pPr>
            <a:r>
              <a:rPr lang="en-US" sz="6000" b="1" dirty="0" smtClean="0">
                <a:hlinkClick r:id="rId2"/>
              </a:rPr>
              <a:t>http</a:t>
            </a:r>
            <a:r>
              <a:rPr lang="en-US" sz="6000" b="1" dirty="0">
                <a:hlinkClick r:id="rId2"/>
              </a:rPr>
              <a:t>://</a:t>
            </a:r>
            <a:r>
              <a:rPr lang="en-US" sz="6000" b="1" dirty="0" smtClean="0">
                <a:hlinkClick r:id="rId2"/>
              </a:rPr>
              <a:t>undocumented.ucdavis.edu</a:t>
            </a:r>
            <a:endParaRPr lang="en-US" sz="6000" b="1" dirty="0"/>
          </a:p>
          <a:p>
            <a:pPr marL="0" indent="0">
              <a:buNone/>
            </a:pPr>
            <a:r>
              <a:rPr lang="en-US" sz="6000" dirty="0" smtClean="0"/>
              <a:t>University </a:t>
            </a:r>
            <a:r>
              <a:rPr lang="en-US" sz="6000" dirty="0"/>
              <a:t>of California—All topics</a:t>
            </a:r>
          </a:p>
          <a:p>
            <a:pPr lvl="1"/>
            <a:r>
              <a:rPr lang="en-US" sz="5000" b="1" dirty="0">
                <a:hlinkClick r:id="rId3"/>
              </a:rPr>
              <a:t>http://</a:t>
            </a:r>
            <a:r>
              <a:rPr lang="en-US" sz="5000" b="1" dirty="0" smtClean="0">
                <a:hlinkClick r:id="rId3"/>
              </a:rPr>
              <a:t>undoc.universityofcalifornia.edu</a:t>
            </a:r>
            <a:endParaRPr lang="en-US" sz="5000" b="1" dirty="0"/>
          </a:p>
          <a:p>
            <a:pPr marL="457200" lvl="1" indent="0">
              <a:buNone/>
            </a:pPr>
            <a:endParaRPr lang="en-US" sz="3400" dirty="0" smtClean="0"/>
          </a:p>
          <a:p>
            <a:pPr marL="0" indent="0">
              <a:buNone/>
            </a:pPr>
            <a:r>
              <a:rPr lang="en-US" sz="6000" dirty="0" smtClean="0"/>
              <a:t>Los Rios College Federation of Teacher </a:t>
            </a:r>
            <a:r>
              <a:rPr lang="mr-IN" sz="6000" dirty="0" smtClean="0"/>
              <a:t>–</a:t>
            </a:r>
            <a:r>
              <a:rPr lang="en-US" sz="6000" dirty="0" smtClean="0"/>
              <a:t> Resource Page</a:t>
            </a:r>
          </a:p>
          <a:p>
            <a:pPr lvl="1">
              <a:buFont typeface="Courier New" charset="0"/>
              <a:buChar char="o"/>
            </a:pPr>
            <a:r>
              <a:rPr lang="en-US" sz="6000" b="1" dirty="0" smtClean="0">
                <a:hlinkClick r:id="rId4"/>
              </a:rPr>
              <a:t>www.lrcft.org/immigration</a:t>
            </a:r>
            <a:r>
              <a:rPr lang="en-US" sz="5800" dirty="0" smtClean="0"/>
              <a:t> </a:t>
            </a:r>
            <a:endParaRPr lang="en-US" sz="6000" dirty="0"/>
          </a:p>
          <a:p>
            <a:pPr marL="0" indent="0">
              <a:buNone/>
            </a:pPr>
            <a:r>
              <a:rPr lang="en-US" sz="6000" dirty="0" smtClean="0"/>
              <a:t>Educators </a:t>
            </a:r>
            <a:r>
              <a:rPr lang="en-US" sz="6000" dirty="0"/>
              <a:t>for Fair Consideration (E4FC)</a:t>
            </a:r>
          </a:p>
          <a:p>
            <a:pPr lvl="1"/>
            <a:r>
              <a:rPr lang="en-US" sz="6000" b="1" u="sng" dirty="0" smtClean="0">
                <a:solidFill>
                  <a:schemeClr val="accent4"/>
                </a:solidFill>
                <a:hlinkClick r:id="rId5"/>
              </a:rPr>
              <a:t>http://e4fc.org</a:t>
            </a:r>
            <a:endParaRPr lang="en-US" sz="6000" b="1" u="sng" dirty="0">
              <a:solidFill>
                <a:schemeClr val="accent4"/>
              </a:solidFill>
            </a:endParaRPr>
          </a:p>
          <a:p>
            <a:pPr marL="0" indent="0">
              <a:buNone/>
            </a:pPr>
            <a:r>
              <a:rPr lang="en-US" sz="6000" dirty="0" smtClean="0"/>
              <a:t> National Immigration Law Center </a:t>
            </a:r>
            <a:endParaRPr lang="en-US" sz="6000" dirty="0"/>
          </a:p>
          <a:p>
            <a:pPr lvl="1"/>
            <a:r>
              <a:rPr lang="en-US" sz="6000" b="1" u="sng" dirty="0">
                <a:solidFill>
                  <a:schemeClr val="accent4"/>
                </a:solidFill>
                <a:hlinkClick r:id="rId5"/>
              </a:rPr>
              <a:t>http</a:t>
            </a:r>
            <a:r>
              <a:rPr lang="en-US" sz="6000" b="1" u="sng" dirty="0" smtClean="0">
                <a:solidFill>
                  <a:schemeClr val="accent4"/>
                </a:solidFill>
                <a:hlinkClick r:id="rId5"/>
              </a:rPr>
              <a:t>://</a:t>
            </a:r>
            <a:r>
              <a:rPr lang="en-US" sz="6000" b="1" u="sng" dirty="0" smtClean="0">
                <a:solidFill>
                  <a:schemeClr val="accent4"/>
                </a:solidFill>
              </a:rPr>
              <a:t>nilc.org</a:t>
            </a:r>
            <a:endParaRPr lang="en-US" sz="3400" dirty="0"/>
          </a:p>
          <a:p>
            <a:pPr lvl="1"/>
            <a:endParaRPr lang="en-US" sz="1600" dirty="0" smtClean="0"/>
          </a:p>
          <a:p>
            <a:endParaRPr lang="en-US" sz="2000" dirty="0" smtClean="0"/>
          </a:p>
          <a:p>
            <a:endParaRPr lang="en-US" dirty="0" smtClean="0"/>
          </a:p>
          <a:p>
            <a:pPr lvl="1"/>
            <a:endParaRPr lang="en-US" dirty="0"/>
          </a:p>
          <a:p>
            <a:pPr marL="393192" lvl="1" indent="0">
              <a:buNone/>
            </a:pPr>
            <a:endParaRPr lang="en-US" dirty="0"/>
          </a:p>
        </p:txBody>
      </p:sp>
      <p:sp>
        <p:nvSpPr>
          <p:cNvPr id="3" name="Title 2"/>
          <p:cNvSpPr>
            <a:spLocks noGrp="1"/>
          </p:cNvSpPr>
          <p:nvPr>
            <p:ph type="title"/>
          </p:nvPr>
        </p:nvSpPr>
        <p:spPr/>
        <p:txBody>
          <a:bodyPr/>
          <a:lstStyle/>
          <a:p>
            <a:r>
              <a:rPr lang="en-US" b="1" dirty="0" smtClean="0"/>
              <a:t>Websites to reference</a:t>
            </a:r>
            <a:endParaRPr lang="en-US" b="1" dirty="0"/>
          </a:p>
        </p:txBody>
      </p:sp>
    </p:spTree>
    <p:extLst>
      <p:ext uri="{BB962C8B-B14F-4D97-AF65-F5344CB8AC3E}">
        <p14:creationId xmlns:p14="http://schemas.microsoft.com/office/powerpoint/2010/main" val="1480318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059" y="125506"/>
            <a:ext cx="7718611" cy="1914144"/>
          </a:xfrm>
        </p:spPr>
        <p:txBody>
          <a:bodyPr/>
          <a:lstStyle/>
          <a:p>
            <a:r>
              <a:rPr lang="en-US" dirty="0" smtClean="0"/>
              <a:t>What can Los Rios Community College District do?</a:t>
            </a:r>
            <a:endParaRPr lang="en-US" dirty="0"/>
          </a:p>
        </p:txBody>
      </p:sp>
      <p:sp>
        <p:nvSpPr>
          <p:cNvPr id="3" name="Subtitle 2"/>
          <p:cNvSpPr>
            <a:spLocks noGrp="1"/>
          </p:cNvSpPr>
          <p:nvPr>
            <p:ph type="subTitle" idx="1"/>
          </p:nvPr>
        </p:nvSpPr>
        <p:spPr>
          <a:xfrm>
            <a:off x="1860176" y="2904565"/>
            <a:ext cx="7283823" cy="3768951"/>
          </a:xfrm>
        </p:spPr>
        <p:txBody>
          <a:bodyPr>
            <a:noAutofit/>
          </a:bodyPr>
          <a:lstStyle/>
          <a:p>
            <a:pPr marL="342900" indent="-342900">
              <a:buFont typeface="Arial" panose="020B0604020202020204" pitchFamily="34" charset="0"/>
              <a:buChar char="•"/>
            </a:pPr>
            <a:r>
              <a:rPr lang="en-US" sz="2000" dirty="0" smtClean="0"/>
              <a:t>Provide concrete direction on how employees should proceed in the event of immigration actions on campus.  The University of California has provided direction </a:t>
            </a:r>
            <a:r>
              <a:rPr lang="mr-IN" sz="2000" dirty="0" smtClean="0"/>
              <a:t>–</a:t>
            </a:r>
            <a:r>
              <a:rPr lang="en-US" sz="2000" dirty="0" smtClean="0"/>
              <a:t>but the CA Community Colleges have not</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Hire </a:t>
            </a:r>
            <a:r>
              <a:rPr lang="en-US" sz="2000" b="1" u="sng" dirty="0" smtClean="0"/>
              <a:t>one</a:t>
            </a:r>
            <a:r>
              <a:rPr lang="en-US" sz="2000" dirty="0" smtClean="0"/>
              <a:t> DREAM liaison for the district with knowledge and experience in working with all undocumented statuses.</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Return AB540/AB200 affidavit to the student after submitted and processed to protect status privacy.</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695641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7374" y="1414295"/>
            <a:ext cx="3703751" cy="4793999"/>
          </a:xfrm>
          <a:prstGeom prst="rect">
            <a:avLst/>
          </a:prstGeom>
        </p:spPr>
      </p:pic>
      <p:sp>
        <p:nvSpPr>
          <p:cNvPr id="5" name="Title 1"/>
          <p:cNvSpPr>
            <a:spLocks noGrp="1"/>
          </p:cNvSpPr>
          <p:nvPr>
            <p:ph type="title"/>
          </p:nvPr>
        </p:nvSpPr>
        <p:spPr>
          <a:xfrm>
            <a:off x="914400" y="503238"/>
            <a:ext cx="7313613" cy="868362"/>
          </a:xfrm>
        </p:spPr>
        <p:txBody>
          <a:bodyPr/>
          <a:lstStyle/>
          <a:p>
            <a:r>
              <a:rPr lang="en-US" dirty="0" smtClean="0"/>
              <a:t>Resources</a:t>
            </a:r>
            <a:endParaRPr lang="en-US" dirty="0"/>
          </a:p>
        </p:txBody>
      </p:sp>
      <p:pic>
        <p:nvPicPr>
          <p:cNvPr id="6" name="Picture 5"/>
          <p:cNvPicPr>
            <a:picLocks noChangeAspect="1"/>
          </p:cNvPicPr>
          <p:nvPr/>
        </p:nvPicPr>
        <p:blipFill>
          <a:blip r:embed="rId3"/>
          <a:stretch>
            <a:fillRect/>
          </a:stretch>
        </p:blipFill>
        <p:spPr>
          <a:xfrm>
            <a:off x="4906878" y="1414294"/>
            <a:ext cx="3522710" cy="4938379"/>
          </a:xfrm>
          <a:prstGeom prst="rect">
            <a:avLst/>
          </a:prstGeom>
        </p:spPr>
      </p:pic>
    </p:spTree>
    <p:extLst>
      <p:ext uri="{BB962C8B-B14F-4D97-AF65-F5344CB8AC3E}">
        <p14:creationId xmlns:p14="http://schemas.microsoft.com/office/powerpoint/2010/main" val="1855943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normAutofit fontScale="90000"/>
          </a:bodyPr>
          <a:lstStyle/>
          <a:p>
            <a:pPr lvl="0">
              <a:defRPr sz="1800">
                <a:solidFill>
                  <a:srgbClr val="000000"/>
                </a:solidFill>
              </a:defRPr>
            </a:pPr>
            <a:r>
              <a:rPr sz="5900" dirty="0"/>
              <a:t>What makes an individual “</a:t>
            </a:r>
            <a:r>
              <a:rPr lang="en-US" sz="5900" dirty="0"/>
              <a:t>undocumented</a:t>
            </a:r>
            <a:r>
              <a:rPr sz="5900" dirty="0"/>
              <a:t>?”</a:t>
            </a:r>
          </a:p>
        </p:txBody>
      </p:sp>
      <p:sp>
        <p:nvSpPr>
          <p:cNvPr id="3" name="Content Placeholder 2"/>
          <p:cNvSpPr>
            <a:spLocks noGrp="1"/>
          </p:cNvSpPr>
          <p:nvPr>
            <p:ph idx="1"/>
          </p:nvPr>
        </p:nvSpPr>
        <p:spPr>
          <a:xfrm>
            <a:off x="457200" y="1721224"/>
            <a:ext cx="8229600" cy="4914900"/>
          </a:xfrm>
        </p:spPr>
        <p:txBody>
          <a:bodyPr>
            <a:normAutofit fontScale="92500" lnSpcReduction="10000"/>
          </a:bodyPr>
          <a:lstStyle/>
          <a:p>
            <a:pPr marL="0" indent="0">
              <a:buNone/>
            </a:pPr>
            <a:r>
              <a:rPr lang="en-US" dirty="0" smtClean="0"/>
              <a:t>Crossing a U.S. border, or staying in the United States without:</a:t>
            </a:r>
          </a:p>
          <a:p>
            <a:pPr marL="514350" indent="-514350">
              <a:buFont typeface="+mj-lt"/>
              <a:buAutoNum type="arabicPeriod"/>
            </a:pPr>
            <a:r>
              <a:rPr lang="en-US" dirty="0" smtClean="0"/>
              <a:t>Current visa (resident, worker, student, tourist)</a:t>
            </a:r>
          </a:p>
          <a:p>
            <a:pPr marL="914400" lvl="1" indent="-514350">
              <a:buFont typeface="+mj-lt"/>
              <a:buAutoNum type="alphaLcPeriod"/>
            </a:pPr>
            <a:r>
              <a:rPr lang="en-US" dirty="0" smtClean="0"/>
              <a:t>Never had a visa</a:t>
            </a:r>
          </a:p>
          <a:p>
            <a:pPr marL="914400" lvl="1" indent="-514350">
              <a:buFont typeface="+mj-lt"/>
              <a:buAutoNum type="alphaLcPeriod"/>
            </a:pPr>
            <a:r>
              <a:rPr lang="en-US" dirty="0" smtClean="0"/>
              <a:t>Legal visa lapsed</a:t>
            </a:r>
          </a:p>
          <a:p>
            <a:pPr marL="914400" lvl="1" indent="-514350">
              <a:buFont typeface="+mj-lt"/>
              <a:buAutoNum type="alphaLcPeriod"/>
            </a:pPr>
            <a:r>
              <a:rPr lang="en-US" dirty="0" smtClean="0"/>
              <a:t>Failed to switch types of visas</a:t>
            </a:r>
          </a:p>
          <a:p>
            <a:pPr marL="914400" lvl="1" indent="-514350">
              <a:buFont typeface="+mj-lt"/>
              <a:buAutoNum type="alphaLcPeriod"/>
            </a:pPr>
            <a:endParaRPr lang="en-US" dirty="0" smtClean="0"/>
          </a:p>
          <a:p>
            <a:pPr marL="514350" indent="-514350">
              <a:buFont typeface="+mj-lt"/>
              <a:buAutoNum type="arabicPeriod"/>
            </a:pPr>
            <a:r>
              <a:rPr lang="en-US" dirty="0" smtClean="0"/>
              <a:t>Working in the United States without an  I-9 Verification</a:t>
            </a:r>
          </a:p>
          <a:p>
            <a:pPr marL="914400" lvl="1" indent="-514350">
              <a:buFont typeface="+mj-lt"/>
              <a:buAutoNum type="alphaLcPeriod"/>
            </a:pPr>
            <a:r>
              <a:rPr lang="en-US" dirty="0" smtClean="0"/>
              <a:t>Legal government issued identification (passport, drivers license, state identification card)</a:t>
            </a:r>
          </a:p>
          <a:p>
            <a:pPr marL="914400" lvl="1" indent="-514350">
              <a:buFont typeface="+mj-lt"/>
              <a:buAutoNum type="alphaLcPeriod"/>
            </a:pPr>
            <a:r>
              <a:rPr lang="en-US" dirty="0" smtClean="0"/>
              <a:t>A valid social security number</a:t>
            </a:r>
          </a:p>
          <a:p>
            <a:pPr marL="914400" lvl="1" indent="-514350">
              <a:buFont typeface="+mj-lt"/>
              <a:buAutoNum type="alphaLcPeriod"/>
            </a:pPr>
            <a:endParaRPr lang="en-US" dirty="0" smtClean="0"/>
          </a:p>
          <a:p>
            <a:pPr marL="514350" indent="-514350">
              <a:buFont typeface="+mj-lt"/>
              <a:buAutoNum type="arabicPeriod"/>
            </a:pPr>
            <a:r>
              <a:rPr lang="en-US" dirty="0" smtClean="0"/>
              <a:t>Child who crossed the border without proper authorization</a:t>
            </a:r>
            <a:endParaRPr lang="en-US" dirty="0"/>
          </a:p>
        </p:txBody>
      </p:sp>
    </p:spTree>
    <p:extLst>
      <p:ext uri="{BB962C8B-B14F-4D97-AF65-F5344CB8AC3E}">
        <p14:creationId xmlns:p14="http://schemas.microsoft.com/office/powerpoint/2010/main" val="320671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Spectrum</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04943630"/>
              </p:ext>
            </p:extLst>
          </p:nvPr>
        </p:nvGraphicFramePr>
        <p:xfrm>
          <a:off x="721894" y="1909010"/>
          <a:ext cx="7940842" cy="4668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4606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u="sng" dirty="0"/>
              <a:t>Legislation impacting Education</a:t>
            </a:r>
            <a:r>
              <a:rPr lang="en-US" dirty="0"/>
              <a:t>:</a:t>
            </a:r>
            <a:br>
              <a:rPr lang="en-US" dirty="0"/>
            </a:br>
            <a:endParaRPr lang="en-US" dirty="0"/>
          </a:p>
        </p:txBody>
      </p:sp>
      <p:sp>
        <p:nvSpPr>
          <p:cNvPr id="10" name="Text Placeholder 9"/>
          <p:cNvSpPr>
            <a:spLocks noGrp="1"/>
          </p:cNvSpPr>
          <p:nvPr>
            <p:ph type="body" idx="1"/>
          </p:nvPr>
        </p:nvSpPr>
        <p:spPr/>
        <p:txBody>
          <a:bodyPr/>
          <a:lstStyle/>
          <a:p>
            <a:r>
              <a:rPr lang="en-US" dirty="0" smtClean="0"/>
              <a:t>AB540 &amp; California DREAM Act</a:t>
            </a:r>
            <a:endParaRPr lang="en-US" dirty="0"/>
          </a:p>
        </p:txBody>
      </p:sp>
    </p:spTree>
    <p:extLst>
      <p:ext uri="{BB962C8B-B14F-4D97-AF65-F5344CB8AC3E}">
        <p14:creationId xmlns:p14="http://schemas.microsoft.com/office/powerpoint/2010/main" val="666339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AB 540</a:t>
            </a:r>
            <a:endParaRPr lang="en-US" b="1" dirty="0"/>
          </a:p>
        </p:txBody>
      </p:sp>
      <p:sp>
        <p:nvSpPr>
          <p:cNvPr id="3" name="Content Placeholder 2"/>
          <p:cNvSpPr>
            <a:spLocks noGrp="1"/>
          </p:cNvSpPr>
          <p:nvPr>
            <p:ph idx="1"/>
          </p:nvPr>
        </p:nvSpPr>
        <p:spPr/>
        <p:txBody>
          <a:bodyPr>
            <a:normAutofit/>
          </a:bodyPr>
          <a:lstStyle/>
          <a:p>
            <a:pPr lvl="0"/>
            <a:r>
              <a:rPr lang="en-US" sz="2800" dirty="0" smtClean="0"/>
              <a:t>California </a:t>
            </a:r>
            <a:r>
              <a:rPr lang="en-US" sz="2800" dirty="0"/>
              <a:t>law that allows a qualifying student who would otherwise not be eligible for in-state tuition to pay </a:t>
            </a:r>
            <a:r>
              <a:rPr lang="en-US" sz="2800" b="1" dirty="0"/>
              <a:t>in-state tuition </a:t>
            </a:r>
            <a:r>
              <a:rPr lang="en-US" sz="2800" dirty="0"/>
              <a:t>fees at any UC, CSU, or </a:t>
            </a:r>
            <a:r>
              <a:rPr lang="en-US" sz="2800" dirty="0">
                <a:solidFill>
                  <a:schemeClr val="accent2">
                    <a:lumMod val="75000"/>
                    <a:lumOff val="25000"/>
                  </a:schemeClr>
                </a:solidFill>
              </a:rPr>
              <a:t>CA community college.</a:t>
            </a:r>
          </a:p>
          <a:p>
            <a:pPr marL="0" indent="0">
              <a:buNone/>
            </a:pPr>
            <a:endParaRPr lang="en-US" dirty="0" smtClean="0"/>
          </a:p>
          <a:p>
            <a:pPr marL="228600" lvl="0" indent="-228600">
              <a:lnSpc>
                <a:spcPct val="90000"/>
              </a:lnSpc>
              <a:spcBef>
                <a:spcPts val="0"/>
              </a:spcBef>
              <a:buClr>
                <a:schemeClr val="dk1"/>
              </a:buClr>
              <a:buSzPct val="100000"/>
              <a:buFont typeface="Arial"/>
              <a:buChar char="•"/>
            </a:pPr>
            <a:r>
              <a:rPr lang="en-US" sz="2800" dirty="0">
                <a:solidFill>
                  <a:schemeClr val="dk1"/>
                </a:solidFill>
                <a:ea typeface="Calibri"/>
                <a:cs typeface="Calibri"/>
                <a:sym typeface="Calibri"/>
              </a:rPr>
              <a:t>2016-2017 Undergraduate Tuition at UC Davis</a:t>
            </a:r>
          </a:p>
          <a:p>
            <a:pPr marL="685800" lvl="1" indent="-228600">
              <a:lnSpc>
                <a:spcPct val="90000"/>
              </a:lnSpc>
              <a:spcBef>
                <a:spcPts val="500"/>
              </a:spcBef>
              <a:buClr>
                <a:schemeClr val="dk1"/>
              </a:buClr>
              <a:buSzPct val="100000"/>
              <a:buFont typeface="Arial"/>
              <a:buChar char="•"/>
            </a:pPr>
            <a:r>
              <a:rPr lang="en-US" sz="2800" dirty="0">
                <a:solidFill>
                  <a:schemeClr val="dk1"/>
                </a:solidFill>
                <a:ea typeface="Calibri"/>
                <a:cs typeface="Calibri"/>
                <a:sym typeface="Calibri"/>
              </a:rPr>
              <a:t>In-State (“Resident”) Tuition: </a:t>
            </a:r>
            <a:r>
              <a:rPr lang="en-US" sz="2800" b="1" dirty="0">
                <a:solidFill>
                  <a:schemeClr val="dk1"/>
                </a:solidFill>
                <a:ea typeface="Calibri"/>
                <a:cs typeface="Calibri"/>
                <a:sym typeface="Calibri"/>
              </a:rPr>
              <a:t>$14,046</a:t>
            </a:r>
          </a:p>
          <a:p>
            <a:pPr marL="685800" lvl="1" indent="-228600">
              <a:spcBef>
                <a:spcPts val="0"/>
              </a:spcBef>
              <a:buClr>
                <a:schemeClr val="dk1"/>
              </a:buClr>
              <a:buSzPct val="100000"/>
              <a:buFont typeface="Arial"/>
              <a:buChar char="•"/>
            </a:pPr>
            <a:r>
              <a:rPr lang="en-US" sz="2800" dirty="0">
                <a:solidFill>
                  <a:schemeClr val="dk1"/>
                </a:solidFill>
                <a:ea typeface="Calibri"/>
                <a:cs typeface="Calibri"/>
                <a:sym typeface="Calibri"/>
              </a:rPr>
              <a:t>Out-Of-State Tuition: </a:t>
            </a:r>
            <a:r>
              <a:rPr lang="en-US" sz="2800" b="1" dirty="0">
                <a:solidFill>
                  <a:srgbClr val="FF6600"/>
                </a:solidFill>
                <a:ea typeface="Calibri"/>
                <a:cs typeface="Calibri"/>
                <a:sym typeface="Calibri"/>
              </a:rPr>
              <a:t>$40,729</a:t>
            </a:r>
            <a:endParaRPr lang="en-US" sz="3200" dirty="0">
              <a:solidFill>
                <a:schemeClr val="dk1"/>
              </a:solidFill>
              <a:ea typeface="Calibri"/>
              <a:cs typeface="Calibri"/>
              <a:sym typeface="Calibri"/>
            </a:endParaRPr>
          </a:p>
          <a:p>
            <a:pPr marL="228600" lvl="0" indent="-228600">
              <a:spcBef>
                <a:spcPts val="0"/>
              </a:spcBef>
              <a:buClr>
                <a:schemeClr val="dk1"/>
              </a:buClr>
              <a:buSzPct val="100000"/>
              <a:buFont typeface="Arial"/>
              <a:buChar char="•"/>
            </a:pPr>
            <a:endParaRPr lang="en-US" sz="200" dirty="0">
              <a:solidFill>
                <a:schemeClr val="dk1"/>
              </a:solidFill>
              <a:ea typeface="Calibri"/>
              <a:cs typeface="Calibri"/>
              <a:sym typeface="Calibri"/>
            </a:endParaRPr>
          </a:p>
          <a:p>
            <a:pPr marL="228600" lvl="0" indent="-228600">
              <a:spcBef>
                <a:spcPts val="0"/>
              </a:spcBef>
              <a:buClr>
                <a:schemeClr val="dk1"/>
              </a:buClr>
              <a:buSzPct val="100000"/>
              <a:buFont typeface="Arial"/>
              <a:buChar char="•"/>
            </a:pPr>
            <a:endParaRPr lang="en-US" sz="200" dirty="0">
              <a:solidFill>
                <a:schemeClr val="dk1"/>
              </a:solidFill>
              <a:ea typeface="Calibri"/>
              <a:cs typeface="Calibri"/>
              <a:sym typeface="Calibri"/>
            </a:endParaRPr>
          </a:p>
          <a:p>
            <a:pPr marL="228600" lvl="0" indent="-228600">
              <a:spcBef>
                <a:spcPts val="0"/>
              </a:spcBef>
              <a:buClr>
                <a:schemeClr val="dk1"/>
              </a:buClr>
              <a:buSzPct val="100000"/>
              <a:buFont typeface="Arial"/>
              <a:buChar char="•"/>
            </a:pPr>
            <a:endParaRPr lang="en-US" sz="200" dirty="0">
              <a:solidFill>
                <a:schemeClr val="dk1"/>
              </a:solidFill>
              <a:ea typeface="Calibri"/>
              <a:cs typeface="Calibri"/>
              <a:sym typeface="Calibri"/>
            </a:endParaRPr>
          </a:p>
          <a:p>
            <a:pPr marL="228600" lvl="0" indent="-228600">
              <a:spcBef>
                <a:spcPts val="0"/>
              </a:spcBef>
              <a:buClr>
                <a:schemeClr val="dk1"/>
              </a:buClr>
              <a:buSzPct val="100000"/>
              <a:buFont typeface="Arial"/>
              <a:buChar char="•"/>
            </a:pPr>
            <a:endParaRPr lang="en-US" sz="200" dirty="0">
              <a:solidFill>
                <a:schemeClr val="dk1"/>
              </a:solidFill>
              <a:ea typeface="Calibri"/>
              <a:cs typeface="Calibri"/>
              <a:sym typeface="Calibri"/>
            </a:endParaRPr>
          </a:p>
          <a:p>
            <a:pPr marL="228600" lvl="0" indent="-228600">
              <a:spcBef>
                <a:spcPts val="0"/>
              </a:spcBef>
              <a:buClr>
                <a:schemeClr val="dk1"/>
              </a:buClr>
              <a:buSzPct val="100000"/>
              <a:buFont typeface="Arial"/>
              <a:buChar char="•"/>
            </a:pPr>
            <a:endParaRPr lang="en-US" sz="200" dirty="0">
              <a:solidFill>
                <a:schemeClr val="dk1"/>
              </a:solidFill>
              <a:ea typeface="Calibri"/>
              <a:cs typeface="Calibri"/>
              <a:sym typeface="Calibri"/>
            </a:endParaRPr>
          </a:p>
          <a:p>
            <a:pPr marL="228600" lvl="0" indent="-228600">
              <a:spcBef>
                <a:spcPts val="0"/>
              </a:spcBef>
              <a:buClr>
                <a:schemeClr val="dk1"/>
              </a:buClr>
              <a:buSzPct val="100000"/>
              <a:buFont typeface="Arial"/>
              <a:buChar char="•"/>
            </a:pPr>
            <a:endParaRPr lang="en-US" sz="200" dirty="0">
              <a:solidFill>
                <a:schemeClr val="dk1"/>
              </a:solidFill>
              <a:ea typeface="Calibri"/>
              <a:cs typeface="Calibri"/>
              <a:sym typeface="Calibri"/>
            </a:endParaRPr>
          </a:p>
          <a:p>
            <a:pPr marL="228600" lvl="0" indent="-228600">
              <a:spcBef>
                <a:spcPts val="0"/>
              </a:spcBef>
              <a:buClr>
                <a:schemeClr val="dk1"/>
              </a:buClr>
              <a:buSzPct val="100000"/>
              <a:buFont typeface="Arial"/>
              <a:buChar char="•"/>
            </a:pPr>
            <a:endParaRPr lang="en-US" sz="200" dirty="0">
              <a:solidFill>
                <a:schemeClr val="dk1"/>
              </a:solidFill>
              <a:ea typeface="Calibri"/>
              <a:cs typeface="Calibri"/>
              <a:sym typeface="Calibri"/>
            </a:endParaRPr>
          </a:p>
          <a:p>
            <a:pPr marL="228600" lvl="0" indent="-228600">
              <a:spcBef>
                <a:spcPts val="0"/>
              </a:spcBef>
              <a:buClr>
                <a:schemeClr val="dk1"/>
              </a:buClr>
              <a:buSzPct val="100000"/>
              <a:buFont typeface="Arial"/>
              <a:buChar char="•"/>
            </a:pPr>
            <a:endParaRPr lang="en-US" sz="200" dirty="0">
              <a:solidFill>
                <a:schemeClr val="dk1"/>
              </a:solidFill>
              <a:ea typeface="Calibri"/>
              <a:cs typeface="Calibri"/>
              <a:sym typeface="Calibri"/>
            </a:endParaRPr>
          </a:p>
        </p:txBody>
      </p:sp>
    </p:spTree>
    <p:extLst>
      <p:ext uri="{BB962C8B-B14F-4D97-AF65-F5344CB8AC3E}">
        <p14:creationId xmlns:p14="http://schemas.microsoft.com/office/powerpoint/2010/main" val="716138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California Financial Aid </a:t>
            </a:r>
            <a:endParaRPr lang="en-US" b="1" dirty="0"/>
          </a:p>
        </p:txBody>
      </p:sp>
      <p:sp>
        <p:nvSpPr>
          <p:cNvPr id="3" name="Content Placeholder 2"/>
          <p:cNvSpPr>
            <a:spLocks noGrp="1"/>
          </p:cNvSpPr>
          <p:nvPr>
            <p:ph idx="1"/>
          </p:nvPr>
        </p:nvSpPr>
        <p:spPr>
          <a:xfrm>
            <a:off x="766957" y="1558674"/>
            <a:ext cx="7608498" cy="4803685"/>
          </a:xfrm>
        </p:spPr>
        <p:txBody>
          <a:bodyPr>
            <a:normAutofit/>
          </a:bodyPr>
          <a:lstStyle/>
          <a:p>
            <a:r>
              <a:rPr lang="en-US" dirty="0" smtClean="0">
                <a:solidFill>
                  <a:schemeClr val="dk1"/>
                </a:solidFill>
                <a:ea typeface="Calibri"/>
                <a:cs typeface="Calibri"/>
                <a:sym typeface="Calibri"/>
              </a:rPr>
              <a:t>Undocumented Students: Ineligible</a:t>
            </a:r>
            <a:r>
              <a:rPr lang="en-US" b="1" dirty="0" smtClean="0">
                <a:solidFill>
                  <a:schemeClr val="dk1"/>
                </a:solidFill>
                <a:ea typeface="Calibri"/>
                <a:cs typeface="Calibri"/>
                <a:sym typeface="Calibri"/>
              </a:rPr>
              <a:t> </a:t>
            </a:r>
            <a:r>
              <a:rPr lang="en-US" dirty="0">
                <a:solidFill>
                  <a:schemeClr val="dk1"/>
                </a:solidFill>
                <a:ea typeface="Calibri"/>
                <a:cs typeface="Calibri"/>
                <a:sym typeface="Calibri"/>
              </a:rPr>
              <a:t>for</a:t>
            </a:r>
            <a:r>
              <a:rPr lang="en-US" b="1" dirty="0">
                <a:solidFill>
                  <a:schemeClr val="dk1"/>
                </a:solidFill>
                <a:ea typeface="Calibri"/>
                <a:cs typeface="Calibri"/>
                <a:sym typeface="Calibri"/>
              </a:rPr>
              <a:t> </a:t>
            </a:r>
            <a:r>
              <a:rPr lang="en-US" b="1" dirty="0" smtClean="0">
                <a:solidFill>
                  <a:schemeClr val="dk1"/>
                </a:solidFill>
                <a:ea typeface="Calibri"/>
                <a:cs typeface="Calibri"/>
                <a:sym typeface="Calibri"/>
              </a:rPr>
              <a:t/>
            </a:r>
            <a:br>
              <a:rPr lang="en-US" b="1" dirty="0" smtClean="0">
                <a:solidFill>
                  <a:schemeClr val="dk1"/>
                </a:solidFill>
                <a:ea typeface="Calibri"/>
                <a:cs typeface="Calibri"/>
                <a:sym typeface="Calibri"/>
              </a:rPr>
            </a:br>
            <a:r>
              <a:rPr lang="en-US" b="1" dirty="0" smtClean="0">
                <a:solidFill>
                  <a:schemeClr val="dk1"/>
                </a:solidFill>
                <a:ea typeface="Calibri"/>
                <a:cs typeface="Calibri"/>
                <a:sym typeface="Calibri"/>
              </a:rPr>
              <a:t>FEDERAL financial </a:t>
            </a:r>
            <a:r>
              <a:rPr lang="en-US" b="1" dirty="0">
                <a:solidFill>
                  <a:schemeClr val="dk1"/>
                </a:solidFill>
                <a:ea typeface="Calibri"/>
                <a:cs typeface="Calibri"/>
                <a:sym typeface="Calibri"/>
              </a:rPr>
              <a:t>aid</a:t>
            </a:r>
            <a:r>
              <a:rPr lang="en-US" dirty="0" smtClean="0">
                <a:solidFill>
                  <a:schemeClr val="dk1"/>
                </a:solidFill>
                <a:ea typeface="Calibri"/>
                <a:cs typeface="Calibri"/>
                <a:sym typeface="Calibri"/>
              </a:rPr>
              <a:t>.</a:t>
            </a:r>
            <a:endParaRPr lang="en-US" dirty="0" smtClean="0"/>
          </a:p>
          <a:p>
            <a:r>
              <a:rPr lang="en-US" b="1" dirty="0" smtClean="0"/>
              <a:t>California </a:t>
            </a:r>
            <a:r>
              <a:rPr lang="en-US" b="1" dirty="0"/>
              <a:t>DREAM </a:t>
            </a:r>
            <a:r>
              <a:rPr lang="en-US" b="1" dirty="0" smtClean="0"/>
              <a:t>Act</a:t>
            </a:r>
          </a:p>
          <a:p>
            <a:pPr lvl="1"/>
            <a:r>
              <a:rPr lang="en-US" dirty="0" smtClean="0"/>
              <a:t>California </a:t>
            </a:r>
            <a:r>
              <a:rPr lang="en-US" dirty="0"/>
              <a:t>law that makes qualifying undocumented students eligible for state-based grants and institutional scholarships.</a:t>
            </a:r>
          </a:p>
          <a:p>
            <a:pPr lvl="2"/>
            <a:r>
              <a:rPr lang="en-US" dirty="0"/>
              <a:t>Filing deadline: March 2nd (same as FAFSA</a:t>
            </a:r>
            <a:r>
              <a:rPr lang="en-US" dirty="0" smtClean="0"/>
              <a:t>!)</a:t>
            </a:r>
            <a:endParaRPr lang="en-US" dirty="0"/>
          </a:p>
          <a:p>
            <a:r>
              <a:rPr lang="en-US" b="1" dirty="0"/>
              <a:t>California DREAM Loan Program</a:t>
            </a:r>
          </a:p>
          <a:p>
            <a:pPr lvl="1"/>
            <a:r>
              <a:rPr lang="en-US" dirty="0"/>
              <a:t>Establishes state-based educational loans for undocumented students attending California public universities.</a:t>
            </a:r>
          </a:p>
          <a:p>
            <a:pPr marL="0" indent="0">
              <a:buNone/>
            </a:pPr>
            <a:endParaRPr lang="en-US" dirty="0"/>
          </a:p>
        </p:txBody>
      </p:sp>
      <p:pic>
        <p:nvPicPr>
          <p:cNvPr id="5" name="Picture 4"/>
          <p:cNvPicPr>
            <a:picLocks noChangeAspect="1"/>
          </p:cNvPicPr>
          <p:nvPr/>
        </p:nvPicPr>
        <p:blipFill>
          <a:blip r:embed="rId3"/>
          <a:stretch>
            <a:fillRect/>
          </a:stretch>
        </p:blipFill>
        <p:spPr>
          <a:xfrm>
            <a:off x="7412805" y="3851248"/>
            <a:ext cx="1731195" cy="1823165"/>
          </a:xfrm>
          <a:prstGeom prst="rect">
            <a:avLst/>
          </a:prstGeom>
        </p:spPr>
      </p:pic>
    </p:spTree>
    <p:extLst>
      <p:ext uri="{BB962C8B-B14F-4D97-AF65-F5344CB8AC3E}">
        <p14:creationId xmlns:p14="http://schemas.microsoft.com/office/powerpoint/2010/main" val="1792238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California Financial Aid </a:t>
            </a:r>
            <a:r>
              <a:rPr lang="en-US" b="1" dirty="0" smtClean="0"/>
              <a:t>(Since the Election)</a:t>
            </a:r>
            <a:endParaRPr lang="en-US" dirty="0"/>
          </a:p>
        </p:txBody>
      </p:sp>
      <p:sp>
        <p:nvSpPr>
          <p:cNvPr id="3" name="Content Placeholder 2"/>
          <p:cNvSpPr>
            <a:spLocks noGrp="1"/>
          </p:cNvSpPr>
          <p:nvPr>
            <p:ph idx="1"/>
          </p:nvPr>
        </p:nvSpPr>
        <p:spPr/>
        <p:txBody>
          <a:bodyPr>
            <a:normAutofit/>
          </a:bodyPr>
          <a:lstStyle/>
          <a:p>
            <a:r>
              <a:rPr lang="en-US" dirty="0" smtClean="0"/>
              <a:t>According to the California Student Aid Commission </a:t>
            </a:r>
          </a:p>
          <a:p>
            <a:pPr lvl="1"/>
            <a:r>
              <a:rPr lang="en-US" dirty="0" smtClean="0"/>
              <a:t>As of February 27, 2017 1,781 </a:t>
            </a:r>
            <a:r>
              <a:rPr lang="en-US" dirty="0"/>
              <a:t>undocumented community college students </a:t>
            </a:r>
            <a:r>
              <a:rPr lang="en-US" dirty="0" smtClean="0"/>
              <a:t>had </a:t>
            </a:r>
            <a:r>
              <a:rPr lang="en-US" dirty="0"/>
              <a:t>received Cal Grant awards under the California Dream Act. </a:t>
            </a:r>
          </a:p>
          <a:p>
            <a:pPr lvl="1"/>
            <a:r>
              <a:rPr lang="en-US" dirty="0"/>
              <a:t>Last year, by comparison,</a:t>
            </a:r>
            <a:r>
              <a:rPr lang="en-US" b="1" dirty="0"/>
              <a:t> </a:t>
            </a:r>
            <a:r>
              <a:rPr lang="en-US" dirty="0"/>
              <a:t>4,624 such students had received Cal Grant awards under the Dream Act by the same </a:t>
            </a:r>
            <a:r>
              <a:rPr lang="en-US" dirty="0" smtClean="0"/>
              <a:t>deadline</a:t>
            </a:r>
            <a:endParaRPr lang="en-US" dirty="0"/>
          </a:p>
        </p:txBody>
      </p:sp>
    </p:spTree>
    <p:extLst>
      <p:ext uri="{BB962C8B-B14F-4D97-AF65-F5344CB8AC3E}">
        <p14:creationId xmlns:p14="http://schemas.microsoft.com/office/powerpoint/2010/main" val="1681261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Legislation: Immigration	</a:t>
            </a:r>
            <a:endParaRPr lang="en-US" dirty="0"/>
          </a:p>
        </p:txBody>
      </p:sp>
      <p:sp>
        <p:nvSpPr>
          <p:cNvPr id="4" name="Text Placeholder 3"/>
          <p:cNvSpPr>
            <a:spLocks noGrp="1"/>
          </p:cNvSpPr>
          <p:nvPr>
            <p:ph type="body" idx="1"/>
          </p:nvPr>
        </p:nvSpPr>
        <p:spPr/>
        <p:txBody>
          <a:bodyPr/>
          <a:lstStyle/>
          <a:p>
            <a:r>
              <a:rPr lang="en-US" dirty="0" smtClean="0"/>
              <a:t>Deferred Action for Childhood Arrivals (DACA)</a:t>
            </a:r>
            <a:endParaRPr lang="en-US" dirty="0"/>
          </a:p>
        </p:txBody>
      </p:sp>
    </p:spTree>
    <p:extLst>
      <p:ext uri="{BB962C8B-B14F-4D97-AF65-F5344CB8AC3E}">
        <p14:creationId xmlns:p14="http://schemas.microsoft.com/office/powerpoint/2010/main" val="7287284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10606</TotalTime>
  <Words>1459</Words>
  <Application>Microsoft Office PowerPoint</Application>
  <PresentationFormat>On-screen Show (4:3)</PresentationFormat>
  <Paragraphs>222</Paragraphs>
  <Slides>25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Courier New</vt:lpstr>
      <vt:lpstr>Goudy Old Style</vt:lpstr>
      <vt:lpstr>Impact</vt:lpstr>
      <vt:lpstr>Rockwell</vt:lpstr>
      <vt:lpstr>Inkwell</vt:lpstr>
      <vt:lpstr>AB540 &amp; Undocumented Students</vt:lpstr>
      <vt:lpstr>Overview</vt:lpstr>
      <vt:lpstr>What makes an individual “undocumented?”</vt:lpstr>
      <vt:lpstr>Immigration Spectrum</vt:lpstr>
      <vt:lpstr>Legislation impacting Education: </vt:lpstr>
      <vt:lpstr>AB 540</vt:lpstr>
      <vt:lpstr>California Financial Aid </vt:lpstr>
      <vt:lpstr>California Financial Aid (Since the Election)</vt:lpstr>
      <vt:lpstr>Legislation: Immigration </vt:lpstr>
      <vt:lpstr>Deferred Action for Childhood Arrivals DACA</vt:lpstr>
      <vt:lpstr>How Do Students Identify?</vt:lpstr>
      <vt:lpstr>Impact of Presidential Election</vt:lpstr>
      <vt:lpstr>  Challenges faced by Undocumented Students: </vt:lpstr>
      <vt:lpstr>Challenges </vt:lpstr>
      <vt:lpstr>Trauma-based problems</vt:lpstr>
      <vt:lpstr>How can I be a safe faculty or counselor for our undocumented students?</vt:lpstr>
      <vt:lpstr>Positive Messages to tell Students </vt:lpstr>
      <vt:lpstr>Undocuscholars Report 2015</vt:lpstr>
      <vt:lpstr>Provide Information</vt:lpstr>
      <vt:lpstr>Faculty Rights</vt:lpstr>
      <vt:lpstr>Faculty </vt:lpstr>
      <vt:lpstr>UC Undocumented Legal  Services Center</vt:lpstr>
      <vt:lpstr>Websites to reference</vt:lpstr>
      <vt:lpstr>What can Los Rios Community College District do?</vt:lpstr>
      <vt:lpstr>Resources</vt:lpstr>
    </vt:vector>
  </TitlesOfParts>
  <Company>University of California Davis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Gaytan</dc:creator>
  <cp:lastModifiedBy>Crystal Drake</cp:lastModifiedBy>
  <cp:revision>134</cp:revision>
  <cp:lastPrinted>2016-11-17T18:20:50Z</cp:lastPrinted>
  <dcterms:created xsi:type="dcterms:W3CDTF">2014-10-29T23:24:04Z</dcterms:created>
  <dcterms:modified xsi:type="dcterms:W3CDTF">2017-10-02T21:19:11Z</dcterms:modified>
</cp:coreProperties>
</file>